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7"/>
  </p:notesMasterIdLst>
  <p:handoutMasterIdLst>
    <p:handoutMasterId r:id="rId48"/>
  </p:handoutMasterIdLst>
  <p:sldIdLst>
    <p:sldId id="257" r:id="rId3"/>
    <p:sldId id="389" r:id="rId4"/>
    <p:sldId id="386" r:id="rId5"/>
    <p:sldId id="322" r:id="rId6"/>
    <p:sldId id="394" r:id="rId7"/>
    <p:sldId id="278" r:id="rId8"/>
    <p:sldId id="279" r:id="rId9"/>
    <p:sldId id="261" r:id="rId10"/>
    <p:sldId id="391" r:id="rId11"/>
    <p:sldId id="323" r:id="rId12"/>
    <p:sldId id="385" r:id="rId13"/>
    <p:sldId id="315" r:id="rId14"/>
    <p:sldId id="258" r:id="rId15"/>
    <p:sldId id="270" r:id="rId16"/>
    <p:sldId id="311" r:id="rId17"/>
    <p:sldId id="388" r:id="rId18"/>
    <p:sldId id="320" r:id="rId19"/>
    <p:sldId id="390" r:id="rId20"/>
    <p:sldId id="310" r:id="rId21"/>
    <p:sldId id="274" r:id="rId22"/>
    <p:sldId id="284" r:id="rId23"/>
    <p:sldId id="273" r:id="rId24"/>
    <p:sldId id="362" r:id="rId25"/>
    <p:sldId id="266" r:id="rId26"/>
    <p:sldId id="380" r:id="rId27"/>
    <p:sldId id="361" r:id="rId28"/>
    <p:sldId id="365" r:id="rId29"/>
    <p:sldId id="297" r:id="rId30"/>
    <p:sldId id="372" r:id="rId31"/>
    <p:sldId id="381" r:id="rId32"/>
    <p:sldId id="395" r:id="rId33"/>
    <p:sldId id="396" r:id="rId34"/>
    <p:sldId id="268" r:id="rId35"/>
    <p:sldId id="401" r:id="rId36"/>
    <p:sldId id="397" r:id="rId37"/>
    <p:sldId id="398" r:id="rId38"/>
    <p:sldId id="399" r:id="rId39"/>
    <p:sldId id="400" r:id="rId40"/>
    <p:sldId id="295" r:id="rId41"/>
    <p:sldId id="296" r:id="rId42"/>
    <p:sldId id="376" r:id="rId43"/>
    <p:sldId id="271" r:id="rId44"/>
    <p:sldId id="290" r:id="rId45"/>
    <p:sldId id="319" r:id="rId46"/>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09E7B9E5-086A-4E57-AE00-31AD17791D51}" type="datetimeFigureOut">
              <a:rPr lang="en-IE" smtClean="0"/>
              <a:t>18/11/2024</a:t>
            </a:fld>
            <a:endParaRPr lang="en-IE"/>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7712AB68-B5E7-42D8-AE4B-25699DDF235E}" type="slidenum">
              <a:rPr lang="en-IE" smtClean="0"/>
              <a:t>‹#›</a:t>
            </a:fld>
            <a:endParaRPr lang="en-IE"/>
          </a:p>
        </p:txBody>
      </p:sp>
    </p:spTree>
    <p:extLst>
      <p:ext uri="{BB962C8B-B14F-4D97-AF65-F5344CB8AC3E}">
        <p14:creationId xmlns:p14="http://schemas.microsoft.com/office/powerpoint/2010/main" val="4065153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E8391D2F-C33C-41B9-BF14-B3D6528D29E5}" type="datetimeFigureOut">
              <a:rPr lang="en-IE" smtClean="0"/>
              <a:t>18/11/2024</a:t>
            </a:fld>
            <a:endParaRPr lang="en-IE"/>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86F1E9D1-508E-421F-A7A4-3F28E8C63E66}" type="slidenum">
              <a:rPr lang="en-IE" smtClean="0"/>
              <a:t>‹#›</a:t>
            </a:fld>
            <a:endParaRPr lang="en-IE"/>
          </a:p>
        </p:txBody>
      </p:sp>
    </p:spTree>
    <p:extLst>
      <p:ext uri="{BB962C8B-B14F-4D97-AF65-F5344CB8AC3E}">
        <p14:creationId xmlns:p14="http://schemas.microsoft.com/office/powerpoint/2010/main" val="269583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1</a:t>
            </a:fld>
            <a:endParaRPr lang="en-IE"/>
          </a:p>
        </p:txBody>
      </p:sp>
    </p:spTree>
    <p:extLst>
      <p:ext uri="{BB962C8B-B14F-4D97-AF65-F5344CB8AC3E}">
        <p14:creationId xmlns:p14="http://schemas.microsoft.com/office/powerpoint/2010/main" val="3052974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41436-FF18-2C6E-7E81-8A249AFBD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E3C76-4630-2ADF-7801-289F706F34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869BE-279F-5666-CEAB-8AE9C09185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8AC4BE-0A92-44D1-EC34-51AB4AD46BB6}"/>
              </a:ext>
            </a:extLst>
          </p:cNvPr>
          <p:cNvSpPr>
            <a:spLocks noGrp="1"/>
          </p:cNvSpPr>
          <p:nvPr>
            <p:ph type="sldNum" sz="quarter" idx="10"/>
          </p:nvPr>
        </p:nvSpPr>
        <p:spPr/>
        <p:txBody>
          <a:bodyPr/>
          <a:lstStyle/>
          <a:p>
            <a:fld id="{F8D29116-6B61-49A1-8418-67678C4F4994}" type="slidenum">
              <a:rPr lang="en-US" smtClean="0"/>
              <a:pPr/>
              <a:t>10</a:t>
            </a:fld>
            <a:endParaRPr lang="en-US"/>
          </a:p>
        </p:txBody>
      </p:sp>
    </p:spTree>
    <p:extLst>
      <p:ext uri="{BB962C8B-B14F-4D97-AF65-F5344CB8AC3E}">
        <p14:creationId xmlns:p14="http://schemas.microsoft.com/office/powerpoint/2010/main" val="28452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11</a:t>
            </a:fld>
            <a:endParaRPr lang="en-IE"/>
          </a:p>
        </p:txBody>
      </p:sp>
    </p:spTree>
    <p:extLst>
      <p:ext uri="{BB962C8B-B14F-4D97-AF65-F5344CB8AC3E}">
        <p14:creationId xmlns:p14="http://schemas.microsoft.com/office/powerpoint/2010/main" val="2851411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14</a:t>
            </a:fld>
            <a:endParaRPr lang="en-IE"/>
          </a:p>
        </p:txBody>
      </p:sp>
    </p:spTree>
    <p:extLst>
      <p:ext uri="{BB962C8B-B14F-4D97-AF65-F5344CB8AC3E}">
        <p14:creationId xmlns:p14="http://schemas.microsoft.com/office/powerpoint/2010/main" val="3504008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68D88-559F-44FA-0B05-FA52110B6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FD3F9-AF63-0869-62E9-9B4B9CB59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E4F6DE-911E-7D03-A674-C6D5B900BF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26C66D-0CD1-362B-7372-A0F1C8B2AD2C}"/>
              </a:ext>
            </a:extLst>
          </p:cNvPr>
          <p:cNvSpPr>
            <a:spLocks noGrp="1"/>
          </p:cNvSpPr>
          <p:nvPr>
            <p:ph type="sldNum" sz="quarter" idx="10"/>
          </p:nvPr>
        </p:nvSpPr>
        <p:spPr/>
        <p:txBody>
          <a:bodyPr/>
          <a:lstStyle/>
          <a:p>
            <a:fld id="{F8D29116-6B61-49A1-8418-67678C4F4994}" type="slidenum">
              <a:rPr lang="en-US" smtClean="0"/>
              <a:pPr/>
              <a:t>16</a:t>
            </a:fld>
            <a:endParaRPr lang="en-US"/>
          </a:p>
        </p:txBody>
      </p:sp>
    </p:spTree>
    <p:extLst>
      <p:ext uri="{BB962C8B-B14F-4D97-AF65-F5344CB8AC3E}">
        <p14:creationId xmlns:p14="http://schemas.microsoft.com/office/powerpoint/2010/main" val="1775466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041D4-2545-6B83-7A34-D9388A418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2A9D7-7FE9-10A4-6608-FB8E20C733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10F7DF-DCC4-15D5-1E65-B0FAC25B55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7E6480-436D-B6DD-16C0-0D85E38C0790}"/>
              </a:ext>
            </a:extLst>
          </p:cNvPr>
          <p:cNvSpPr>
            <a:spLocks noGrp="1"/>
          </p:cNvSpPr>
          <p:nvPr>
            <p:ph type="sldNum" sz="quarter" idx="10"/>
          </p:nvPr>
        </p:nvSpPr>
        <p:spPr/>
        <p:txBody>
          <a:bodyPr/>
          <a:lstStyle/>
          <a:p>
            <a:fld id="{F8D29116-6B61-49A1-8418-67678C4F4994}" type="slidenum">
              <a:rPr lang="en-US" smtClean="0"/>
              <a:pPr/>
              <a:t>17</a:t>
            </a:fld>
            <a:endParaRPr lang="en-US"/>
          </a:p>
        </p:txBody>
      </p:sp>
    </p:spTree>
    <p:extLst>
      <p:ext uri="{BB962C8B-B14F-4D97-AF65-F5344CB8AC3E}">
        <p14:creationId xmlns:p14="http://schemas.microsoft.com/office/powerpoint/2010/main" val="459287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92C8B-46BA-B6AF-43A9-98C96FE13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8E9C08-4E09-3189-00CF-89E8C4C9E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773C0-3B58-404C-CB28-1F2E3C9EF6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AFB86B-8CFA-0364-1C83-8C2B7FD0A96E}"/>
              </a:ext>
            </a:extLst>
          </p:cNvPr>
          <p:cNvSpPr>
            <a:spLocks noGrp="1"/>
          </p:cNvSpPr>
          <p:nvPr>
            <p:ph type="sldNum" sz="quarter" idx="10"/>
          </p:nvPr>
        </p:nvSpPr>
        <p:spPr/>
        <p:txBody>
          <a:bodyPr/>
          <a:lstStyle/>
          <a:p>
            <a:fld id="{F8D29116-6B61-49A1-8418-67678C4F4994}" type="slidenum">
              <a:rPr lang="en-US" smtClean="0"/>
              <a:pPr/>
              <a:t>18</a:t>
            </a:fld>
            <a:endParaRPr lang="en-US"/>
          </a:p>
        </p:txBody>
      </p:sp>
    </p:spTree>
    <p:extLst>
      <p:ext uri="{BB962C8B-B14F-4D97-AF65-F5344CB8AC3E}">
        <p14:creationId xmlns:p14="http://schemas.microsoft.com/office/powerpoint/2010/main" val="555414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38DB08-28F2-4150-B6EA-66785A97BCF8}"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371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38DB08-28F2-4150-B6EA-66785A97BCF8}"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429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22</a:t>
            </a:fld>
            <a:endParaRPr lang="en-IE"/>
          </a:p>
        </p:txBody>
      </p:sp>
    </p:spTree>
    <p:extLst>
      <p:ext uri="{BB962C8B-B14F-4D97-AF65-F5344CB8AC3E}">
        <p14:creationId xmlns:p14="http://schemas.microsoft.com/office/powerpoint/2010/main" val="1637349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23</a:t>
            </a:fld>
            <a:endParaRPr lang="en-IE"/>
          </a:p>
        </p:txBody>
      </p:sp>
    </p:spTree>
    <p:extLst>
      <p:ext uri="{BB962C8B-B14F-4D97-AF65-F5344CB8AC3E}">
        <p14:creationId xmlns:p14="http://schemas.microsoft.com/office/powerpoint/2010/main" val="52510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EF73D-6B8C-8576-1C39-A75F9026E3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A676C-C4E3-E389-DDAE-69CA519C7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6A196-2DA0-5B8C-6424-3953313731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44C5EE-920C-1E56-59D0-C7719206318D}"/>
              </a:ext>
            </a:extLst>
          </p:cNvPr>
          <p:cNvSpPr>
            <a:spLocks noGrp="1"/>
          </p:cNvSpPr>
          <p:nvPr>
            <p:ph type="sldNum" sz="quarter" idx="10"/>
          </p:nvPr>
        </p:nvSpPr>
        <p:spPr/>
        <p:txBody>
          <a:bodyPr/>
          <a:lstStyle/>
          <a:p>
            <a:fld id="{F8D29116-6B61-49A1-8418-67678C4F4994}" type="slidenum">
              <a:rPr lang="en-US" smtClean="0"/>
              <a:pPr/>
              <a:t>2</a:t>
            </a:fld>
            <a:endParaRPr lang="en-US"/>
          </a:p>
        </p:txBody>
      </p:sp>
    </p:spTree>
    <p:extLst>
      <p:ext uri="{BB962C8B-B14F-4D97-AF65-F5344CB8AC3E}">
        <p14:creationId xmlns:p14="http://schemas.microsoft.com/office/powerpoint/2010/main" val="1816059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24</a:t>
            </a:fld>
            <a:endParaRPr lang="en-IE"/>
          </a:p>
        </p:txBody>
      </p:sp>
    </p:spTree>
    <p:extLst>
      <p:ext uri="{BB962C8B-B14F-4D97-AF65-F5344CB8AC3E}">
        <p14:creationId xmlns:p14="http://schemas.microsoft.com/office/powerpoint/2010/main" val="449603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25</a:t>
            </a:fld>
            <a:endParaRPr lang="en-IE"/>
          </a:p>
        </p:txBody>
      </p:sp>
    </p:spTree>
    <p:extLst>
      <p:ext uri="{BB962C8B-B14F-4D97-AF65-F5344CB8AC3E}">
        <p14:creationId xmlns:p14="http://schemas.microsoft.com/office/powerpoint/2010/main" val="2226731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26</a:t>
            </a:fld>
            <a:endParaRPr lang="en-IE"/>
          </a:p>
        </p:txBody>
      </p:sp>
    </p:spTree>
    <p:extLst>
      <p:ext uri="{BB962C8B-B14F-4D97-AF65-F5344CB8AC3E}">
        <p14:creationId xmlns:p14="http://schemas.microsoft.com/office/powerpoint/2010/main" val="1264973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27</a:t>
            </a:fld>
            <a:endParaRPr lang="en-IE"/>
          </a:p>
        </p:txBody>
      </p:sp>
    </p:spTree>
    <p:extLst>
      <p:ext uri="{BB962C8B-B14F-4D97-AF65-F5344CB8AC3E}">
        <p14:creationId xmlns:p14="http://schemas.microsoft.com/office/powerpoint/2010/main" val="1433116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29</a:t>
            </a:fld>
            <a:endParaRPr lang="en-IE"/>
          </a:p>
        </p:txBody>
      </p:sp>
    </p:spTree>
    <p:extLst>
      <p:ext uri="{BB962C8B-B14F-4D97-AF65-F5344CB8AC3E}">
        <p14:creationId xmlns:p14="http://schemas.microsoft.com/office/powerpoint/2010/main" val="539218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30</a:t>
            </a:fld>
            <a:endParaRPr lang="en-IE"/>
          </a:p>
        </p:txBody>
      </p:sp>
    </p:spTree>
    <p:extLst>
      <p:ext uri="{BB962C8B-B14F-4D97-AF65-F5344CB8AC3E}">
        <p14:creationId xmlns:p14="http://schemas.microsoft.com/office/powerpoint/2010/main" val="153277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C67D0-EC85-9FBA-21C4-0ED589C03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8FDE1-94F6-4EBB-10E6-3F667E9708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9D13C-E0CE-643C-21CC-00C8FB3669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1D408E-36D8-BA30-E021-1FE42E28A6F9}"/>
              </a:ext>
            </a:extLst>
          </p:cNvPr>
          <p:cNvSpPr>
            <a:spLocks noGrp="1"/>
          </p:cNvSpPr>
          <p:nvPr>
            <p:ph type="sldNum" sz="quarter" idx="10"/>
          </p:nvPr>
        </p:nvSpPr>
        <p:spPr/>
        <p:txBody>
          <a:bodyPr/>
          <a:lstStyle/>
          <a:p>
            <a:fld id="{F8D29116-6B61-49A1-8418-67678C4F4994}" type="slidenum">
              <a:rPr lang="en-US" smtClean="0"/>
              <a:pPr/>
              <a:t>31</a:t>
            </a:fld>
            <a:endParaRPr lang="en-US"/>
          </a:p>
        </p:txBody>
      </p:sp>
    </p:spTree>
    <p:extLst>
      <p:ext uri="{BB962C8B-B14F-4D97-AF65-F5344CB8AC3E}">
        <p14:creationId xmlns:p14="http://schemas.microsoft.com/office/powerpoint/2010/main" val="3601870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33</a:t>
            </a:fld>
            <a:endParaRPr lang="en-IE"/>
          </a:p>
        </p:txBody>
      </p:sp>
    </p:spTree>
    <p:extLst>
      <p:ext uri="{BB962C8B-B14F-4D97-AF65-F5344CB8AC3E}">
        <p14:creationId xmlns:p14="http://schemas.microsoft.com/office/powerpoint/2010/main" val="449925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41</a:t>
            </a:fld>
            <a:endParaRPr lang="en-IE"/>
          </a:p>
        </p:txBody>
      </p:sp>
    </p:spTree>
    <p:extLst>
      <p:ext uri="{BB962C8B-B14F-4D97-AF65-F5344CB8AC3E}">
        <p14:creationId xmlns:p14="http://schemas.microsoft.com/office/powerpoint/2010/main" val="3682312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42</a:t>
            </a:fld>
            <a:endParaRPr lang="en-IE"/>
          </a:p>
        </p:txBody>
      </p:sp>
    </p:spTree>
    <p:extLst>
      <p:ext uri="{BB962C8B-B14F-4D97-AF65-F5344CB8AC3E}">
        <p14:creationId xmlns:p14="http://schemas.microsoft.com/office/powerpoint/2010/main" val="392927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8AA92-C729-A06F-40C3-1481D883F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6987AB-D399-A931-55A5-A90839CCC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34450-1537-6AAD-083C-96E82FDC7B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A17026-920C-AB86-2AE1-8650B98055D4}"/>
              </a:ext>
            </a:extLst>
          </p:cNvPr>
          <p:cNvSpPr>
            <a:spLocks noGrp="1"/>
          </p:cNvSpPr>
          <p:nvPr>
            <p:ph type="sldNum" sz="quarter" idx="10"/>
          </p:nvPr>
        </p:nvSpPr>
        <p:spPr/>
        <p:txBody>
          <a:bodyPr/>
          <a:lstStyle/>
          <a:p>
            <a:fld id="{F8D29116-6B61-49A1-8418-67678C4F4994}" type="slidenum">
              <a:rPr lang="en-US" smtClean="0"/>
              <a:pPr/>
              <a:t>3</a:t>
            </a:fld>
            <a:endParaRPr lang="en-US"/>
          </a:p>
        </p:txBody>
      </p:sp>
    </p:spTree>
    <p:extLst>
      <p:ext uri="{BB962C8B-B14F-4D97-AF65-F5344CB8AC3E}">
        <p14:creationId xmlns:p14="http://schemas.microsoft.com/office/powerpoint/2010/main" val="784881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29116-6B61-49A1-8418-67678C4F4994}" type="slidenum">
              <a:rPr lang="en-US" smtClean="0"/>
              <a:pPr/>
              <a:t>44</a:t>
            </a:fld>
            <a:endParaRPr lang="en-US"/>
          </a:p>
        </p:txBody>
      </p:sp>
    </p:spTree>
    <p:extLst>
      <p:ext uri="{BB962C8B-B14F-4D97-AF65-F5344CB8AC3E}">
        <p14:creationId xmlns:p14="http://schemas.microsoft.com/office/powerpoint/2010/main" val="309633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24771-7858-AEB3-8F8A-938BDD4FE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80312-0E46-7C8F-D40E-D8A0F95B1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C3E07-5FA2-EBBB-6664-DA3872A2FE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85F8E9-B480-44A9-8C29-DB0CCC96F1A5}"/>
              </a:ext>
            </a:extLst>
          </p:cNvPr>
          <p:cNvSpPr>
            <a:spLocks noGrp="1"/>
          </p:cNvSpPr>
          <p:nvPr>
            <p:ph type="sldNum" sz="quarter" idx="10"/>
          </p:nvPr>
        </p:nvSpPr>
        <p:spPr/>
        <p:txBody>
          <a:bodyPr/>
          <a:lstStyle/>
          <a:p>
            <a:fld id="{F8D29116-6B61-49A1-8418-67678C4F4994}" type="slidenum">
              <a:rPr lang="en-US" smtClean="0"/>
              <a:pPr/>
              <a:t>4</a:t>
            </a:fld>
            <a:endParaRPr lang="en-US"/>
          </a:p>
        </p:txBody>
      </p:sp>
    </p:spTree>
    <p:extLst>
      <p:ext uri="{BB962C8B-B14F-4D97-AF65-F5344CB8AC3E}">
        <p14:creationId xmlns:p14="http://schemas.microsoft.com/office/powerpoint/2010/main" val="402971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3EE57-FF23-35A1-22EC-E8A5DFB45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940AC-227B-EBFE-9574-6E7849DBE5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2A6FA-C153-B5DB-FB35-E54A657424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F112A9-A981-0110-5C05-6F58A5CBB316}"/>
              </a:ext>
            </a:extLst>
          </p:cNvPr>
          <p:cNvSpPr>
            <a:spLocks noGrp="1"/>
          </p:cNvSpPr>
          <p:nvPr>
            <p:ph type="sldNum" sz="quarter" idx="10"/>
          </p:nvPr>
        </p:nvSpPr>
        <p:spPr/>
        <p:txBody>
          <a:bodyPr/>
          <a:lstStyle/>
          <a:p>
            <a:fld id="{F8D29116-6B61-49A1-8418-67678C4F4994}" type="slidenum">
              <a:rPr lang="en-US" smtClean="0"/>
              <a:pPr/>
              <a:t>5</a:t>
            </a:fld>
            <a:endParaRPr lang="en-US"/>
          </a:p>
        </p:txBody>
      </p:sp>
    </p:spTree>
    <p:extLst>
      <p:ext uri="{BB962C8B-B14F-4D97-AF65-F5344CB8AC3E}">
        <p14:creationId xmlns:p14="http://schemas.microsoft.com/office/powerpoint/2010/main" val="1702094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6</a:t>
            </a:fld>
            <a:endParaRPr lang="en-IE"/>
          </a:p>
        </p:txBody>
      </p:sp>
    </p:spTree>
    <p:extLst>
      <p:ext uri="{BB962C8B-B14F-4D97-AF65-F5344CB8AC3E}">
        <p14:creationId xmlns:p14="http://schemas.microsoft.com/office/powerpoint/2010/main" val="45015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7</a:t>
            </a:fld>
            <a:endParaRPr lang="en-IE"/>
          </a:p>
        </p:txBody>
      </p:sp>
    </p:spTree>
    <p:extLst>
      <p:ext uri="{BB962C8B-B14F-4D97-AF65-F5344CB8AC3E}">
        <p14:creationId xmlns:p14="http://schemas.microsoft.com/office/powerpoint/2010/main" val="1498160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985FFB6-B81B-4064-9DBA-11FC23C3F3AD}" type="slidenum">
              <a:rPr lang="en-IE" smtClean="0"/>
              <a:t>8</a:t>
            </a:fld>
            <a:endParaRPr lang="en-IE"/>
          </a:p>
        </p:txBody>
      </p:sp>
    </p:spTree>
    <p:extLst>
      <p:ext uri="{BB962C8B-B14F-4D97-AF65-F5344CB8AC3E}">
        <p14:creationId xmlns:p14="http://schemas.microsoft.com/office/powerpoint/2010/main" val="177196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E5037-EF24-1D74-41EA-B223B9389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C69AF-1D9B-888C-8813-9ED668F110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C3FE4-51FB-C4A0-8F12-60EFE16567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5B7533-2878-4E9E-7422-A37B4541F62C}"/>
              </a:ext>
            </a:extLst>
          </p:cNvPr>
          <p:cNvSpPr>
            <a:spLocks noGrp="1"/>
          </p:cNvSpPr>
          <p:nvPr>
            <p:ph type="sldNum" sz="quarter" idx="10"/>
          </p:nvPr>
        </p:nvSpPr>
        <p:spPr/>
        <p:txBody>
          <a:bodyPr/>
          <a:lstStyle/>
          <a:p>
            <a:fld id="{F8D29116-6B61-49A1-8418-67678C4F4994}" type="slidenum">
              <a:rPr lang="en-US" smtClean="0"/>
              <a:pPr/>
              <a:t>9</a:t>
            </a:fld>
            <a:endParaRPr lang="en-US"/>
          </a:p>
        </p:txBody>
      </p:sp>
    </p:spTree>
    <p:extLst>
      <p:ext uri="{BB962C8B-B14F-4D97-AF65-F5344CB8AC3E}">
        <p14:creationId xmlns:p14="http://schemas.microsoft.com/office/powerpoint/2010/main" val="543705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7346" name="Freeform 1026"/>
          <p:cNvSpPr>
            <a:spLocks/>
          </p:cNvSpPr>
          <p:nvPr/>
        </p:nvSpPr>
        <p:spPr bwMode="hidden">
          <a:xfrm>
            <a:off x="-11289" y="1836738"/>
            <a:ext cx="2269067"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endParaRPr lang="en-US" dirty="0"/>
          </a:p>
        </p:txBody>
      </p:sp>
      <p:sp>
        <p:nvSpPr>
          <p:cNvPr id="57347" name="Freeform 1027"/>
          <p:cNvSpPr>
            <a:spLocks/>
          </p:cNvSpPr>
          <p:nvPr/>
        </p:nvSpPr>
        <p:spPr bwMode="hidden">
          <a:xfrm>
            <a:off x="108656"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endParaRPr lang="en-US" dirty="0"/>
          </a:p>
        </p:txBody>
      </p:sp>
      <p:sp>
        <p:nvSpPr>
          <p:cNvPr id="57348" name="Freeform 1028"/>
          <p:cNvSpPr>
            <a:spLocks/>
          </p:cNvSpPr>
          <p:nvPr/>
        </p:nvSpPr>
        <p:spPr bwMode="hidden">
          <a:xfrm>
            <a:off x="1192390" y="354014"/>
            <a:ext cx="2266244"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endParaRPr lang="en-US" dirty="0"/>
          </a:p>
        </p:txBody>
      </p:sp>
      <p:sp>
        <p:nvSpPr>
          <p:cNvPr id="57349" name="Freeform 1029"/>
          <p:cNvSpPr>
            <a:spLocks/>
          </p:cNvSpPr>
          <p:nvPr/>
        </p:nvSpPr>
        <p:spPr bwMode="hidden">
          <a:xfrm>
            <a:off x="2531534"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dirty="0"/>
          </a:p>
        </p:txBody>
      </p:sp>
      <p:sp>
        <p:nvSpPr>
          <p:cNvPr id="57350" name="Freeform 1030"/>
          <p:cNvSpPr>
            <a:spLocks/>
          </p:cNvSpPr>
          <p:nvPr/>
        </p:nvSpPr>
        <p:spPr bwMode="hidden">
          <a:xfrm>
            <a:off x="2823" y="4797425"/>
            <a:ext cx="3417711"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endParaRPr lang="en-US" dirty="0"/>
          </a:p>
        </p:txBody>
      </p:sp>
      <p:sp>
        <p:nvSpPr>
          <p:cNvPr id="57351" name="Freeform 1031"/>
          <p:cNvSpPr>
            <a:spLocks/>
          </p:cNvSpPr>
          <p:nvPr/>
        </p:nvSpPr>
        <p:spPr bwMode="hidden">
          <a:xfrm>
            <a:off x="4494389" y="4425951"/>
            <a:ext cx="2263422"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endParaRPr lang="en-US" dirty="0"/>
          </a:p>
        </p:txBody>
      </p:sp>
      <p:sp>
        <p:nvSpPr>
          <p:cNvPr id="57352" name="Freeform 1032"/>
          <p:cNvSpPr>
            <a:spLocks/>
          </p:cNvSpPr>
          <p:nvPr/>
        </p:nvSpPr>
        <p:spPr bwMode="hidden">
          <a:xfrm>
            <a:off x="5647267" y="487363"/>
            <a:ext cx="2928056"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dirty="0"/>
          </a:p>
        </p:txBody>
      </p:sp>
      <p:sp>
        <p:nvSpPr>
          <p:cNvPr id="57353" name="Freeform 1033"/>
          <p:cNvSpPr>
            <a:spLocks/>
          </p:cNvSpPr>
          <p:nvPr/>
        </p:nvSpPr>
        <p:spPr bwMode="hidden">
          <a:xfrm>
            <a:off x="7147278" y="2555876"/>
            <a:ext cx="2008011"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n-US" dirty="0"/>
          </a:p>
        </p:txBody>
      </p:sp>
      <p:sp>
        <p:nvSpPr>
          <p:cNvPr id="57354" name="Freeform 1034"/>
          <p:cNvSpPr>
            <a:spLocks/>
          </p:cNvSpPr>
          <p:nvPr/>
        </p:nvSpPr>
        <p:spPr bwMode="hidden">
          <a:xfrm rot="16200000">
            <a:off x="3977481" y="-853281"/>
            <a:ext cx="1722438" cy="3429000"/>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n-US" dirty="0"/>
          </a:p>
        </p:txBody>
      </p:sp>
      <p:pic>
        <p:nvPicPr>
          <p:cNvPr id="57355" name="Picture 1035" descr="C:\My Documents\bits\Facbanna.png"/>
          <p:cNvPicPr>
            <a:picLocks noChangeAspect="1" noChangeArrowheads="1"/>
          </p:cNvPicPr>
          <p:nvPr/>
        </p:nvPicPr>
        <p:blipFill>
          <a:blip r:embed="rId2" cstate="print"/>
          <a:srcRect/>
          <a:stretch>
            <a:fillRect/>
          </a:stretch>
        </p:blipFill>
        <p:spPr bwMode="invGray">
          <a:xfrm>
            <a:off x="2823" y="-3175"/>
            <a:ext cx="804333" cy="6858000"/>
          </a:xfrm>
          <a:prstGeom prst="rect">
            <a:avLst/>
          </a:prstGeom>
          <a:noFill/>
        </p:spPr>
      </p:pic>
      <p:sp>
        <p:nvSpPr>
          <p:cNvPr id="57356" name="Rectangle 1036"/>
          <p:cNvSpPr>
            <a:spLocks noGrp="1" noChangeArrowheads="1"/>
          </p:cNvSpPr>
          <p:nvPr>
            <p:ph type="ctrTitle"/>
          </p:nvPr>
        </p:nvSpPr>
        <p:spPr>
          <a:xfrm>
            <a:off x="1143000" y="2286000"/>
            <a:ext cx="7772400" cy="1143000"/>
          </a:xfrm>
        </p:spPr>
        <p:txBody>
          <a:bodyPr/>
          <a:lstStyle>
            <a:lvl1pPr>
              <a:defRPr/>
            </a:lvl1pPr>
          </a:lstStyle>
          <a:p>
            <a:r>
              <a:rPr lang="en-US"/>
              <a:t>Click to edit Master title style</a:t>
            </a:r>
            <a:endParaRPr lang="en-GB"/>
          </a:p>
        </p:txBody>
      </p:sp>
      <p:sp>
        <p:nvSpPr>
          <p:cNvPr id="57357" name="Rectangle 1037"/>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r>
              <a:rPr lang="en-US"/>
              <a:t>Click to edit Master subtitle style</a:t>
            </a:r>
            <a:endParaRPr lang="en-GB"/>
          </a:p>
        </p:txBody>
      </p:sp>
      <p:sp>
        <p:nvSpPr>
          <p:cNvPr id="57358" name="Rectangle 1038"/>
          <p:cNvSpPr>
            <a:spLocks noGrp="1" noChangeArrowheads="1"/>
          </p:cNvSpPr>
          <p:nvPr>
            <p:ph type="dt" sz="half" idx="2"/>
          </p:nvPr>
        </p:nvSpPr>
        <p:spPr>
          <a:xfrm>
            <a:off x="1143000" y="6248400"/>
            <a:ext cx="1905000" cy="457200"/>
          </a:xfrm>
        </p:spPr>
        <p:txBody>
          <a:bodyPr/>
          <a:lstStyle>
            <a:lvl1pPr>
              <a:defRPr/>
            </a:lvl1pPr>
          </a:lstStyle>
          <a:p>
            <a:fld id="{B2C3E534-B8B1-4BE5-955E-57805CFC5813}" type="datetime1">
              <a:rPr lang="en-US" smtClean="0"/>
              <a:t>11/18/2024</a:t>
            </a:fld>
            <a:endParaRPr lang="en-US"/>
          </a:p>
        </p:txBody>
      </p:sp>
      <p:sp>
        <p:nvSpPr>
          <p:cNvPr id="57359" name="Rectangle 1039"/>
          <p:cNvSpPr>
            <a:spLocks noGrp="1" noChangeArrowheads="1"/>
          </p:cNvSpPr>
          <p:nvPr>
            <p:ph type="ftr" sz="quarter" idx="3"/>
          </p:nvPr>
        </p:nvSpPr>
        <p:spPr>
          <a:xfrm>
            <a:off x="3581400" y="6248400"/>
            <a:ext cx="2895600" cy="457200"/>
          </a:xfrm>
        </p:spPr>
        <p:txBody>
          <a:bodyPr/>
          <a:lstStyle>
            <a:lvl1pPr>
              <a:defRPr/>
            </a:lvl1pPr>
          </a:lstStyle>
          <a:p>
            <a:endParaRPr lang="en-US"/>
          </a:p>
        </p:txBody>
      </p:sp>
      <p:sp>
        <p:nvSpPr>
          <p:cNvPr id="57360" name="Rectangle 1040"/>
          <p:cNvSpPr>
            <a:spLocks noGrp="1" noChangeArrowheads="1"/>
          </p:cNvSpPr>
          <p:nvPr>
            <p:ph type="sldNum" sz="quarter" idx="4"/>
          </p:nvPr>
        </p:nvSpPr>
        <p:spPr>
          <a:xfrm>
            <a:off x="7010400" y="6248400"/>
            <a:ext cx="1905000" cy="457200"/>
          </a:xfrm>
        </p:spPr>
        <p:txBody>
          <a:bodyPr/>
          <a:lstStyle>
            <a:lvl1pPr>
              <a:defRPr/>
            </a:lvl1pPr>
          </a:lstStyle>
          <a:p>
            <a:fld id="{FB5823C0-718D-443B-9711-8F65C6E7EDB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B17A74A-0E24-4A91-B7E5-0577877C9B08}" type="datetime1">
              <a:rPr lang="en-US" smtClean="0"/>
              <a:t>11/18/2024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5823C0-718D-443B-9711-8F65C6E7ED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1" y="3048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69383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F36D71D-3AEC-4F50-B7AE-BC87149868D7}" type="datetime1">
              <a:rPr lang="en-US" smtClean="0"/>
              <a:t>11/18/2024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5823C0-718D-443B-9711-8F65C6E7EDB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7346" name="Freeform 1026"/>
          <p:cNvSpPr>
            <a:spLocks/>
          </p:cNvSpPr>
          <p:nvPr/>
        </p:nvSpPr>
        <p:spPr bwMode="hidden">
          <a:xfrm>
            <a:off x="-11289" y="1836738"/>
            <a:ext cx="2269067"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endParaRPr lang="en-US" dirty="0"/>
          </a:p>
        </p:txBody>
      </p:sp>
      <p:sp>
        <p:nvSpPr>
          <p:cNvPr id="57347" name="Freeform 1027"/>
          <p:cNvSpPr>
            <a:spLocks/>
          </p:cNvSpPr>
          <p:nvPr/>
        </p:nvSpPr>
        <p:spPr bwMode="hidden">
          <a:xfrm>
            <a:off x="108656"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endParaRPr lang="en-US" dirty="0"/>
          </a:p>
        </p:txBody>
      </p:sp>
      <p:sp>
        <p:nvSpPr>
          <p:cNvPr id="57348" name="Freeform 1028"/>
          <p:cNvSpPr>
            <a:spLocks/>
          </p:cNvSpPr>
          <p:nvPr/>
        </p:nvSpPr>
        <p:spPr bwMode="hidden">
          <a:xfrm>
            <a:off x="1192390" y="354014"/>
            <a:ext cx="2266244"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endParaRPr lang="en-US" dirty="0"/>
          </a:p>
        </p:txBody>
      </p:sp>
      <p:sp>
        <p:nvSpPr>
          <p:cNvPr id="57349" name="Freeform 1029"/>
          <p:cNvSpPr>
            <a:spLocks/>
          </p:cNvSpPr>
          <p:nvPr/>
        </p:nvSpPr>
        <p:spPr bwMode="hidden">
          <a:xfrm>
            <a:off x="2531534"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dirty="0"/>
          </a:p>
        </p:txBody>
      </p:sp>
      <p:sp>
        <p:nvSpPr>
          <p:cNvPr id="57350" name="Freeform 1030"/>
          <p:cNvSpPr>
            <a:spLocks/>
          </p:cNvSpPr>
          <p:nvPr/>
        </p:nvSpPr>
        <p:spPr bwMode="hidden">
          <a:xfrm>
            <a:off x="2823" y="4797425"/>
            <a:ext cx="3417711"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endParaRPr lang="en-US" dirty="0"/>
          </a:p>
        </p:txBody>
      </p:sp>
      <p:sp>
        <p:nvSpPr>
          <p:cNvPr id="57351" name="Freeform 1031"/>
          <p:cNvSpPr>
            <a:spLocks/>
          </p:cNvSpPr>
          <p:nvPr/>
        </p:nvSpPr>
        <p:spPr bwMode="hidden">
          <a:xfrm>
            <a:off x="4494389" y="4425951"/>
            <a:ext cx="2263422"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endParaRPr lang="en-US" dirty="0"/>
          </a:p>
        </p:txBody>
      </p:sp>
      <p:sp>
        <p:nvSpPr>
          <p:cNvPr id="57352" name="Freeform 1032"/>
          <p:cNvSpPr>
            <a:spLocks/>
          </p:cNvSpPr>
          <p:nvPr/>
        </p:nvSpPr>
        <p:spPr bwMode="hidden">
          <a:xfrm>
            <a:off x="5647267" y="487363"/>
            <a:ext cx="2928056"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dirty="0"/>
          </a:p>
        </p:txBody>
      </p:sp>
      <p:sp>
        <p:nvSpPr>
          <p:cNvPr id="57353" name="Freeform 1033"/>
          <p:cNvSpPr>
            <a:spLocks/>
          </p:cNvSpPr>
          <p:nvPr/>
        </p:nvSpPr>
        <p:spPr bwMode="hidden">
          <a:xfrm>
            <a:off x="7147278" y="2555876"/>
            <a:ext cx="2008011"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n-US" dirty="0"/>
          </a:p>
        </p:txBody>
      </p:sp>
      <p:sp>
        <p:nvSpPr>
          <p:cNvPr id="57354" name="Freeform 1034"/>
          <p:cNvSpPr>
            <a:spLocks/>
          </p:cNvSpPr>
          <p:nvPr/>
        </p:nvSpPr>
        <p:spPr bwMode="hidden">
          <a:xfrm rot="16200000">
            <a:off x="3977481" y="-853281"/>
            <a:ext cx="1722438" cy="3429000"/>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n-US" dirty="0"/>
          </a:p>
        </p:txBody>
      </p:sp>
      <p:pic>
        <p:nvPicPr>
          <p:cNvPr id="57355" name="Picture 1035" descr="C:\My Documents\bits\Facbanna.png"/>
          <p:cNvPicPr>
            <a:picLocks noChangeAspect="1" noChangeArrowheads="1"/>
          </p:cNvPicPr>
          <p:nvPr/>
        </p:nvPicPr>
        <p:blipFill>
          <a:blip r:embed="rId2" cstate="print"/>
          <a:srcRect/>
          <a:stretch>
            <a:fillRect/>
          </a:stretch>
        </p:blipFill>
        <p:spPr bwMode="invGray">
          <a:xfrm>
            <a:off x="2823" y="-3175"/>
            <a:ext cx="804333" cy="6858000"/>
          </a:xfrm>
          <a:prstGeom prst="rect">
            <a:avLst/>
          </a:prstGeom>
          <a:noFill/>
        </p:spPr>
      </p:pic>
      <p:sp>
        <p:nvSpPr>
          <p:cNvPr id="57356" name="Rectangle 1036"/>
          <p:cNvSpPr>
            <a:spLocks noGrp="1" noChangeArrowheads="1"/>
          </p:cNvSpPr>
          <p:nvPr>
            <p:ph type="ctrTitle"/>
          </p:nvPr>
        </p:nvSpPr>
        <p:spPr>
          <a:xfrm>
            <a:off x="1143000" y="2286000"/>
            <a:ext cx="7772400" cy="1143000"/>
          </a:xfrm>
        </p:spPr>
        <p:txBody>
          <a:bodyPr/>
          <a:lstStyle>
            <a:lvl1pPr>
              <a:defRPr/>
            </a:lvl1pPr>
          </a:lstStyle>
          <a:p>
            <a:r>
              <a:rPr lang="en-US"/>
              <a:t>Click to edit Master title style</a:t>
            </a:r>
            <a:endParaRPr lang="en-GB"/>
          </a:p>
        </p:txBody>
      </p:sp>
      <p:sp>
        <p:nvSpPr>
          <p:cNvPr id="57357" name="Rectangle 1037"/>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r>
              <a:rPr lang="en-US"/>
              <a:t>Click to edit Master subtitle style</a:t>
            </a:r>
            <a:endParaRPr lang="en-GB"/>
          </a:p>
        </p:txBody>
      </p:sp>
      <p:sp>
        <p:nvSpPr>
          <p:cNvPr id="57358" name="Rectangle 1038"/>
          <p:cNvSpPr>
            <a:spLocks noGrp="1" noChangeArrowheads="1"/>
          </p:cNvSpPr>
          <p:nvPr>
            <p:ph type="dt" sz="half" idx="2"/>
          </p:nvPr>
        </p:nvSpPr>
        <p:spPr>
          <a:xfrm>
            <a:off x="1143000" y="6248400"/>
            <a:ext cx="1905000" cy="457200"/>
          </a:xfrm>
        </p:spPr>
        <p:txBody>
          <a:bodyPr/>
          <a:lstStyle>
            <a:lvl1pPr>
              <a:defRPr/>
            </a:lvl1pPr>
          </a:lstStyle>
          <a:p>
            <a:fld id="{50F5FF41-532A-4EA3-8086-E44EA8B0753D}" type="datetime1">
              <a:rPr lang="en-US" smtClean="0"/>
              <a:t>11/18/2024</a:t>
            </a:fld>
            <a:endParaRPr lang="en-IE"/>
          </a:p>
        </p:txBody>
      </p:sp>
      <p:sp>
        <p:nvSpPr>
          <p:cNvPr id="57359" name="Rectangle 1039"/>
          <p:cNvSpPr>
            <a:spLocks noGrp="1" noChangeArrowheads="1"/>
          </p:cNvSpPr>
          <p:nvPr>
            <p:ph type="ftr" sz="quarter" idx="3"/>
          </p:nvPr>
        </p:nvSpPr>
        <p:spPr>
          <a:xfrm>
            <a:off x="3581400" y="6248400"/>
            <a:ext cx="2895600" cy="457200"/>
          </a:xfrm>
        </p:spPr>
        <p:txBody>
          <a:bodyPr/>
          <a:lstStyle>
            <a:lvl1pPr>
              <a:defRPr/>
            </a:lvl1pPr>
          </a:lstStyle>
          <a:p>
            <a:endParaRPr lang="en-IE"/>
          </a:p>
        </p:txBody>
      </p:sp>
      <p:sp>
        <p:nvSpPr>
          <p:cNvPr id="57360" name="Rectangle 1040"/>
          <p:cNvSpPr>
            <a:spLocks noGrp="1" noChangeArrowheads="1"/>
          </p:cNvSpPr>
          <p:nvPr>
            <p:ph type="sldNum" sz="quarter" idx="4"/>
          </p:nvPr>
        </p:nvSpPr>
        <p:spPr>
          <a:xfrm>
            <a:off x="7010400" y="6248400"/>
            <a:ext cx="1905000" cy="457200"/>
          </a:xfrm>
        </p:spPr>
        <p:txBody>
          <a:bodyPr/>
          <a:lstStyle>
            <a:lvl1pPr>
              <a:defRPr/>
            </a:lvl1pPr>
          </a:lstStyle>
          <a:p>
            <a:fld id="{9F2493E1-663B-4E79-AB9B-6DD2BFF3DEDA}" type="slidenum">
              <a:rPr lang="en-IE" smtClean="0"/>
              <a:t>‹#›</a:t>
            </a:fld>
            <a:endParaRPr lang="en-IE"/>
          </a:p>
        </p:txBody>
      </p:sp>
    </p:spTree>
    <p:extLst>
      <p:ext uri="{BB962C8B-B14F-4D97-AF65-F5344CB8AC3E}">
        <p14:creationId xmlns:p14="http://schemas.microsoft.com/office/powerpoint/2010/main" val="56312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67626DA-8B6E-44E8-B021-DC8F6DE7A8BD}" type="datetime1">
              <a:rPr lang="en-US" smtClean="0"/>
              <a:t>11/18/2024</a:t>
            </a:fld>
            <a:endParaRPr lang="en-IE"/>
          </a:p>
        </p:txBody>
      </p:sp>
      <p:sp>
        <p:nvSpPr>
          <p:cNvPr id="5" name="Footer Placeholder 4"/>
          <p:cNvSpPr>
            <a:spLocks noGrp="1"/>
          </p:cNvSpPr>
          <p:nvPr>
            <p:ph type="ftr" sz="quarter" idx="11"/>
          </p:nvPr>
        </p:nvSpPr>
        <p:spPr/>
        <p:txBody>
          <a:bodyPr/>
          <a:lstStyle>
            <a:lvl1pPr>
              <a:defRPr/>
            </a:lvl1pPr>
          </a:lstStyle>
          <a:p>
            <a:endParaRPr lang="en-IE"/>
          </a:p>
        </p:txBody>
      </p:sp>
      <p:sp>
        <p:nvSpPr>
          <p:cNvPr id="6" name="Slide Number Placeholder 5"/>
          <p:cNvSpPr>
            <a:spLocks noGrp="1"/>
          </p:cNvSpPr>
          <p:nvPr>
            <p:ph type="sldNum" sz="quarter" idx="12"/>
          </p:nvPr>
        </p:nvSpPr>
        <p:spPr/>
        <p:txBody>
          <a:bodyPr/>
          <a:lstStyle>
            <a:lvl1pPr>
              <a:defRPr/>
            </a:lvl1pPr>
          </a:lstStyle>
          <a:p>
            <a:fld id="{9F2493E1-663B-4E79-AB9B-6DD2BFF3DEDA}" type="slidenum">
              <a:rPr lang="en-IE" smtClean="0"/>
              <a:t>‹#›</a:t>
            </a:fld>
            <a:endParaRPr lang="en-IE"/>
          </a:p>
        </p:txBody>
      </p:sp>
    </p:spTree>
    <p:extLst>
      <p:ext uri="{BB962C8B-B14F-4D97-AF65-F5344CB8AC3E}">
        <p14:creationId xmlns:p14="http://schemas.microsoft.com/office/powerpoint/2010/main" val="1522035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28F2691-FFD7-48D1-8D88-A81937AC313F}" type="datetime1">
              <a:rPr lang="en-US" smtClean="0"/>
              <a:t>11/18/2024</a:t>
            </a:fld>
            <a:endParaRPr lang="en-IE"/>
          </a:p>
        </p:txBody>
      </p:sp>
      <p:sp>
        <p:nvSpPr>
          <p:cNvPr id="5" name="Footer Placeholder 4"/>
          <p:cNvSpPr>
            <a:spLocks noGrp="1"/>
          </p:cNvSpPr>
          <p:nvPr>
            <p:ph type="ftr" sz="quarter" idx="11"/>
          </p:nvPr>
        </p:nvSpPr>
        <p:spPr/>
        <p:txBody>
          <a:bodyPr/>
          <a:lstStyle>
            <a:lvl1pPr>
              <a:defRPr/>
            </a:lvl1pPr>
          </a:lstStyle>
          <a:p>
            <a:endParaRPr lang="en-IE"/>
          </a:p>
        </p:txBody>
      </p:sp>
      <p:sp>
        <p:nvSpPr>
          <p:cNvPr id="6" name="Slide Number Placeholder 5"/>
          <p:cNvSpPr>
            <a:spLocks noGrp="1"/>
          </p:cNvSpPr>
          <p:nvPr>
            <p:ph type="sldNum" sz="quarter" idx="12"/>
          </p:nvPr>
        </p:nvSpPr>
        <p:spPr/>
        <p:txBody>
          <a:bodyPr/>
          <a:lstStyle>
            <a:lvl1pPr>
              <a:defRPr/>
            </a:lvl1pPr>
          </a:lstStyle>
          <a:p>
            <a:fld id="{9F2493E1-663B-4E79-AB9B-6DD2BFF3DEDA}" type="slidenum">
              <a:rPr lang="en-IE" smtClean="0"/>
              <a:t>‹#›</a:t>
            </a:fld>
            <a:endParaRPr lang="en-IE"/>
          </a:p>
        </p:txBody>
      </p:sp>
    </p:spTree>
    <p:extLst>
      <p:ext uri="{BB962C8B-B14F-4D97-AF65-F5344CB8AC3E}">
        <p14:creationId xmlns:p14="http://schemas.microsoft.com/office/powerpoint/2010/main" val="1225625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0734" y="16764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7F4CC4F4-346E-4C43-A215-9FF957BC8B68}" type="datetime1">
              <a:rPr lang="en-US" smtClean="0"/>
              <a:t>11/18/2024</a:t>
            </a:fld>
            <a:endParaRPr lang="en-IE"/>
          </a:p>
        </p:txBody>
      </p:sp>
      <p:sp>
        <p:nvSpPr>
          <p:cNvPr id="6" name="Footer Placeholder 5"/>
          <p:cNvSpPr>
            <a:spLocks noGrp="1"/>
          </p:cNvSpPr>
          <p:nvPr>
            <p:ph type="ftr" sz="quarter" idx="11"/>
          </p:nvPr>
        </p:nvSpPr>
        <p:spPr/>
        <p:txBody>
          <a:bodyPr/>
          <a:lstStyle>
            <a:lvl1pPr>
              <a:defRPr/>
            </a:lvl1pPr>
          </a:lstStyle>
          <a:p>
            <a:endParaRPr lang="en-IE"/>
          </a:p>
        </p:txBody>
      </p:sp>
      <p:sp>
        <p:nvSpPr>
          <p:cNvPr id="7" name="Slide Number Placeholder 6"/>
          <p:cNvSpPr>
            <a:spLocks noGrp="1"/>
          </p:cNvSpPr>
          <p:nvPr>
            <p:ph type="sldNum" sz="quarter" idx="12"/>
          </p:nvPr>
        </p:nvSpPr>
        <p:spPr/>
        <p:txBody>
          <a:bodyPr/>
          <a:lstStyle>
            <a:lvl1pPr>
              <a:defRPr/>
            </a:lvl1pPr>
          </a:lstStyle>
          <a:p>
            <a:fld id="{9F2493E1-663B-4E79-AB9B-6DD2BFF3DEDA}" type="slidenum">
              <a:rPr lang="en-IE" smtClean="0"/>
              <a:t>‹#›</a:t>
            </a:fld>
            <a:endParaRPr lang="en-IE"/>
          </a:p>
        </p:txBody>
      </p:sp>
    </p:spTree>
    <p:extLst>
      <p:ext uri="{BB962C8B-B14F-4D97-AF65-F5344CB8AC3E}">
        <p14:creationId xmlns:p14="http://schemas.microsoft.com/office/powerpoint/2010/main" val="386664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9860932-A5E5-4F1E-9DC4-042D4DCC5ADF}" type="datetime1">
              <a:rPr lang="en-US" smtClean="0"/>
              <a:t>11/18/2024</a:t>
            </a:fld>
            <a:endParaRPr lang="en-IE"/>
          </a:p>
        </p:txBody>
      </p:sp>
      <p:sp>
        <p:nvSpPr>
          <p:cNvPr id="8" name="Footer Placeholder 7"/>
          <p:cNvSpPr>
            <a:spLocks noGrp="1"/>
          </p:cNvSpPr>
          <p:nvPr>
            <p:ph type="ftr" sz="quarter" idx="11"/>
          </p:nvPr>
        </p:nvSpPr>
        <p:spPr/>
        <p:txBody>
          <a:bodyPr/>
          <a:lstStyle>
            <a:lvl1pPr>
              <a:defRPr/>
            </a:lvl1pPr>
          </a:lstStyle>
          <a:p>
            <a:endParaRPr lang="en-IE"/>
          </a:p>
        </p:txBody>
      </p:sp>
      <p:sp>
        <p:nvSpPr>
          <p:cNvPr id="9" name="Slide Number Placeholder 8"/>
          <p:cNvSpPr>
            <a:spLocks noGrp="1"/>
          </p:cNvSpPr>
          <p:nvPr>
            <p:ph type="sldNum" sz="quarter" idx="12"/>
          </p:nvPr>
        </p:nvSpPr>
        <p:spPr/>
        <p:txBody>
          <a:bodyPr/>
          <a:lstStyle>
            <a:lvl1pPr>
              <a:defRPr/>
            </a:lvl1pPr>
          </a:lstStyle>
          <a:p>
            <a:fld id="{9F2493E1-663B-4E79-AB9B-6DD2BFF3DEDA}" type="slidenum">
              <a:rPr lang="en-IE" smtClean="0"/>
              <a:t>‹#›</a:t>
            </a:fld>
            <a:endParaRPr lang="en-IE"/>
          </a:p>
        </p:txBody>
      </p:sp>
    </p:spTree>
    <p:extLst>
      <p:ext uri="{BB962C8B-B14F-4D97-AF65-F5344CB8AC3E}">
        <p14:creationId xmlns:p14="http://schemas.microsoft.com/office/powerpoint/2010/main" val="420899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5DA8179F-1AC7-4B98-88DF-DBE6489DA057}" type="datetime1">
              <a:rPr lang="en-US" smtClean="0"/>
              <a:t>11/18/2024</a:t>
            </a:fld>
            <a:endParaRPr lang="en-IE"/>
          </a:p>
        </p:txBody>
      </p:sp>
      <p:sp>
        <p:nvSpPr>
          <p:cNvPr id="4" name="Footer Placeholder 3"/>
          <p:cNvSpPr>
            <a:spLocks noGrp="1"/>
          </p:cNvSpPr>
          <p:nvPr>
            <p:ph type="ftr" sz="quarter" idx="11"/>
          </p:nvPr>
        </p:nvSpPr>
        <p:spPr/>
        <p:txBody>
          <a:bodyPr/>
          <a:lstStyle>
            <a:lvl1pPr>
              <a:defRPr/>
            </a:lvl1pPr>
          </a:lstStyle>
          <a:p>
            <a:endParaRPr lang="en-IE"/>
          </a:p>
        </p:txBody>
      </p:sp>
      <p:sp>
        <p:nvSpPr>
          <p:cNvPr id="5" name="Slide Number Placeholder 4"/>
          <p:cNvSpPr>
            <a:spLocks noGrp="1"/>
          </p:cNvSpPr>
          <p:nvPr>
            <p:ph type="sldNum" sz="quarter" idx="12"/>
          </p:nvPr>
        </p:nvSpPr>
        <p:spPr/>
        <p:txBody>
          <a:bodyPr/>
          <a:lstStyle>
            <a:lvl1pPr>
              <a:defRPr/>
            </a:lvl1pPr>
          </a:lstStyle>
          <a:p>
            <a:fld id="{9F2493E1-663B-4E79-AB9B-6DD2BFF3DEDA}" type="slidenum">
              <a:rPr lang="en-IE" smtClean="0"/>
              <a:t>‹#›</a:t>
            </a:fld>
            <a:endParaRPr lang="en-IE"/>
          </a:p>
        </p:txBody>
      </p:sp>
    </p:spTree>
    <p:extLst>
      <p:ext uri="{BB962C8B-B14F-4D97-AF65-F5344CB8AC3E}">
        <p14:creationId xmlns:p14="http://schemas.microsoft.com/office/powerpoint/2010/main" val="3819116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2047BF0-3090-4C34-B027-FFA7247E1389}" type="datetime1">
              <a:rPr lang="en-US" smtClean="0"/>
              <a:t>11/18/2024</a:t>
            </a:fld>
            <a:endParaRPr lang="en-IE"/>
          </a:p>
        </p:txBody>
      </p:sp>
      <p:sp>
        <p:nvSpPr>
          <p:cNvPr id="3" name="Footer Placeholder 2"/>
          <p:cNvSpPr>
            <a:spLocks noGrp="1"/>
          </p:cNvSpPr>
          <p:nvPr>
            <p:ph type="ftr" sz="quarter" idx="11"/>
          </p:nvPr>
        </p:nvSpPr>
        <p:spPr/>
        <p:txBody>
          <a:bodyPr/>
          <a:lstStyle>
            <a:lvl1pPr>
              <a:defRPr/>
            </a:lvl1pPr>
          </a:lstStyle>
          <a:p>
            <a:endParaRPr lang="en-IE"/>
          </a:p>
        </p:txBody>
      </p:sp>
      <p:sp>
        <p:nvSpPr>
          <p:cNvPr id="4" name="Slide Number Placeholder 3"/>
          <p:cNvSpPr>
            <a:spLocks noGrp="1"/>
          </p:cNvSpPr>
          <p:nvPr>
            <p:ph type="sldNum" sz="quarter" idx="12"/>
          </p:nvPr>
        </p:nvSpPr>
        <p:spPr/>
        <p:txBody>
          <a:bodyPr/>
          <a:lstStyle>
            <a:lvl1pPr>
              <a:defRPr/>
            </a:lvl1pPr>
          </a:lstStyle>
          <a:p>
            <a:fld id="{9F2493E1-663B-4E79-AB9B-6DD2BFF3DEDA}" type="slidenum">
              <a:rPr lang="en-IE" smtClean="0"/>
              <a:t>‹#›</a:t>
            </a:fld>
            <a:endParaRPr lang="en-IE"/>
          </a:p>
        </p:txBody>
      </p:sp>
    </p:spTree>
    <p:extLst>
      <p:ext uri="{BB962C8B-B14F-4D97-AF65-F5344CB8AC3E}">
        <p14:creationId xmlns:p14="http://schemas.microsoft.com/office/powerpoint/2010/main" val="1006285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BAF81D-52E1-43B9-A1F4-14F184BC847F}" type="datetime1">
              <a:rPr lang="en-US" smtClean="0"/>
              <a:t>11/18/2024</a:t>
            </a:fld>
            <a:endParaRPr lang="en-IE"/>
          </a:p>
        </p:txBody>
      </p:sp>
      <p:sp>
        <p:nvSpPr>
          <p:cNvPr id="6" name="Footer Placeholder 5"/>
          <p:cNvSpPr>
            <a:spLocks noGrp="1"/>
          </p:cNvSpPr>
          <p:nvPr>
            <p:ph type="ftr" sz="quarter" idx="11"/>
          </p:nvPr>
        </p:nvSpPr>
        <p:spPr/>
        <p:txBody>
          <a:bodyPr/>
          <a:lstStyle>
            <a:lvl1pPr>
              <a:defRPr/>
            </a:lvl1pPr>
          </a:lstStyle>
          <a:p>
            <a:endParaRPr lang="en-IE"/>
          </a:p>
        </p:txBody>
      </p:sp>
      <p:sp>
        <p:nvSpPr>
          <p:cNvPr id="7" name="Slide Number Placeholder 6"/>
          <p:cNvSpPr>
            <a:spLocks noGrp="1"/>
          </p:cNvSpPr>
          <p:nvPr>
            <p:ph type="sldNum" sz="quarter" idx="12"/>
          </p:nvPr>
        </p:nvSpPr>
        <p:spPr/>
        <p:txBody>
          <a:bodyPr/>
          <a:lstStyle>
            <a:lvl1pPr>
              <a:defRPr/>
            </a:lvl1pPr>
          </a:lstStyle>
          <a:p>
            <a:fld id="{9F2493E1-663B-4E79-AB9B-6DD2BFF3DEDA}" type="slidenum">
              <a:rPr lang="en-IE" smtClean="0"/>
              <a:t>‹#›</a:t>
            </a:fld>
            <a:endParaRPr lang="en-IE"/>
          </a:p>
        </p:txBody>
      </p:sp>
    </p:spTree>
    <p:extLst>
      <p:ext uri="{BB962C8B-B14F-4D97-AF65-F5344CB8AC3E}">
        <p14:creationId xmlns:p14="http://schemas.microsoft.com/office/powerpoint/2010/main" val="181559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B56CFEE-3B47-4227-A467-CFFEA6A8BDB8}" type="datetime1">
              <a:rPr lang="en-US" smtClean="0"/>
              <a:t>11/18/2024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5823C0-718D-443B-9711-8F65C6E7EDB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3154015-E65B-451E-B85C-389946C8FE9A}" type="datetime1">
              <a:rPr lang="en-US" smtClean="0"/>
              <a:t>11/18/2024</a:t>
            </a:fld>
            <a:endParaRPr lang="en-IE"/>
          </a:p>
        </p:txBody>
      </p:sp>
      <p:sp>
        <p:nvSpPr>
          <p:cNvPr id="6" name="Footer Placeholder 5"/>
          <p:cNvSpPr>
            <a:spLocks noGrp="1"/>
          </p:cNvSpPr>
          <p:nvPr>
            <p:ph type="ftr" sz="quarter" idx="11"/>
          </p:nvPr>
        </p:nvSpPr>
        <p:spPr/>
        <p:txBody>
          <a:bodyPr/>
          <a:lstStyle>
            <a:lvl1pPr>
              <a:defRPr/>
            </a:lvl1pPr>
          </a:lstStyle>
          <a:p>
            <a:endParaRPr lang="en-IE"/>
          </a:p>
        </p:txBody>
      </p:sp>
      <p:sp>
        <p:nvSpPr>
          <p:cNvPr id="7" name="Slide Number Placeholder 6"/>
          <p:cNvSpPr>
            <a:spLocks noGrp="1"/>
          </p:cNvSpPr>
          <p:nvPr>
            <p:ph type="sldNum" sz="quarter" idx="12"/>
          </p:nvPr>
        </p:nvSpPr>
        <p:spPr/>
        <p:txBody>
          <a:bodyPr/>
          <a:lstStyle>
            <a:lvl1pPr>
              <a:defRPr/>
            </a:lvl1pPr>
          </a:lstStyle>
          <a:p>
            <a:fld id="{9F2493E1-663B-4E79-AB9B-6DD2BFF3DEDA}" type="slidenum">
              <a:rPr lang="en-IE" smtClean="0"/>
              <a:t>‹#›</a:t>
            </a:fld>
            <a:endParaRPr lang="en-IE"/>
          </a:p>
        </p:txBody>
      </p:sp>
    </p:spTree>
    <p:extLst>
      <p:ext uri="{BB962C8B-B14F-4D97-AF65-F5344CB8AC3E}">
        <p14:creationId xmlns:p14="http://schemas.microsoft.com/office/powerpoint/2010/main" val="4201509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F2C29D6-27E1-4774-853C-BCE5A2C44798}" type="datetime1">
              <a:rPr lang="en-US" smtClean="0"/>
              <a:t>11/18/2024</a:t>
            </a:fld>
            <a:endParaRPr lang="en-IE"/>
          </a:p>
        </p:txBody>
      </p:sp>
      <p:sp>
        <p:nvSpPr>
          <p:cNvPr id="5" name="Footer Placeholder 4"/>
          <p:cNvSpPr>
            <a:spLocks noGrp="1"/>
          </p:cNvSpPr>
          <p:nvPr>
            <p:ph type="ftr" sz="quarter" idx="11"/>
          </p:nvPr>
        </p:nvSpPr>
        <p:spPr/>
        <p:txBody>
          <a:bodyPr/>
          <a:lstStyle>
            <a:lvl1pPr>
              <a:defRPr/>
            </a:lvl1pPr>
          </a:lstStyle>
          <a:p>
            <a:endParaRPr lang="en-IE"/>
          </a:p>
        </p:txBody>
      </p:sp>
      <p:sp>
        <p:nvSpPr>
          <p:cNvPr id="6" name="Slide Number Placeholder 5"/>
          <p:cNvSpPr>
            <a:spLocks noGrp="1"/>
          </p:cNvSpPr>
          <p:nvPr>
            <p:ph type="sldNum" sz="quarter" idx="12"/>
          </p:nvPr>
        </p:nvSpPr>
        <p:spPr/>
        <p:txBody>
          <a:bodyPr/>
          <a:lstStyle>
            <a:lvl1pPr>
              <a:defRPr/>
            </a:lvl1pPr>
          </a:lstStyle>
          <a:p>
            <a:fld id="{9F2493E1-663B-4E79-AB9B-6DD2BFF3DEDA}" type="slidenum">
              <a:rPr lang="en-IE" smtClean="0"/>
              <a:t>‹#›</a:t>
            </a:fld>
            <a:endParaRPr lang="en-IE"/>
          </a:p>
        </p:txBody>
      </p:sp>
    </p:spTree>
    <p:extLst>
      <p:ext uri="{BB962C8B-B14F-4D97-AF65-F5344CB8AC3E}">
        <p14:creationId xmlns:p14="http://schemas.microsoft.com/office/powerpoint/2010/main" val="678107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1" y="3048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69383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0631A5B-CE3E-4D7C-AB01-07807D44B91D}" type="datetime1">
              <a:rPr lang="en-US" smtClean="0"/>
              <a:t>11/18/2024</a:t>
            </a:fld>
            <a:endParaRPr lang="en-IE"/>
          </a:p>
        </p:txBody>
      </p:sp>
      <p:sp>
        <p:nvSpPr>
          <p:cNvPr id="5" name="Footer Placeholder 4"/>
          <p:cNvSpPr>
            <a:spLocks noGrp="1"/>
          </p:cNvSpPr>
          <p:nvPr>
            <p:ph type="ftr" sz="quarter" idx="11"/>
          </p:nvPr>
        </p:nvSpPr>
        <p:spPr/>
        <p:txBody>
          <a:bodyPr/>
          <a:lstStyle>
            <a:lvl1pPr>
              <a:defRPr/>
            </a:lvl1pPr>
          </a:lstStyle>
          <a:p>
            <a:endParaRPr lang="en-IE"/>
          </a:p>
        </p:txBody>
      </p:sp>
      <p:sp>
        <p:nvSpPr>
          <p:cNvPr id="6" name="Slide Number Placeholder 5"/>
          <p:cNvSpPr>
            <a:spLocks noGrp="1"/>
          </p:cNvSpPr>
          <p:nvPr>
            <p:ph type="sldNum" sz="quarter" idx="12"/>
          </p:nvPr>
        </p:nvSpPr>
        <p:spPr/>
        <p:txBody>
          <a:bodyPr/>
          <a:lstStyle>
            <a:lvl1pPr>
              <a:defRPr/>
            </a:lvl1pPr>
          </a:lstStyle>
          <a:p>
            <a:fld id="{9F2493E1-663B-4E79-AB9B-6DD2BFF3DEDA}" type="slidenum">
              <a:rPr lang="en-IE" smtClean="0"/>
              <a:t>‹#›</a:t>
            </a:fld>
            <a:endParaRPr lang="en-IE"/>
          </a:p>
        </p:txBody>
      </p:sp>
    </p:spTree>
    <p:extLst>
      <p:ext uri="{BB962C8B-B14F-4D97-AF65-F5344CB8AC3E}">
        <p14:creationId xmlns:p14="http://schemas.microsoft.com/office/powerpoint/2010/main" val="3010439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E852831-A5E0-444B-809F-E4149AEB1C55}" type="datetime1">
              <a:rPr lang="en-US" smtClean="0"/>
              <a:t>11/18/2024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5823C0-718D-443B-9711-8F65C6E7EDB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0734" y="16764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B9C8194-997E-482F-8E79-C2E318604F5E}" type="datetime1">
              <a:rPr lang="en-US" smtClean="0"/>
              <a:t>11/18/2024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5823C0-718D-443B-9711-8F65C6E7ED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69F47433-F9E4-44E3-AF76-FAE1F0F2199E}" type="datetime1">
              <a:rPr lang="en-US" smtClean="0"/>
              <a:t>11/18/2024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B5823C0-718D-443B-9711-8F65C6E7ED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BE87771-C105-40BC-9D0A-EE40CE92D5B2}" type="datetime1">
              <a:rPr lang="en-US" smtClean="0"/>
              <a:t>11/18/2024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B5823C0-718D-443B-9711-8F65C6E7ED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B686EAE-7645-4CC9-9AC6-1F2D259E1182}" type="datetime1">
              <a:rPr lang="en-US" smtClean="0"/>
              <a:t>11/18/2024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B5823C0-718D-443B-9711-8F65C6E7ED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407707D-8ED2-42EF-B68E-E56F2790C484}" type="datetime1">
              <a:rPr lang="en-US" smtClean="0"/>
              <a:t>11/18/2024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5823C0-718D-443B-9711-8F65C6E7ED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92C9B01-308E-4C8F-8A68-B3004115CC2E}" type="datetime1">
              <a:rPr lang="en-US" smtClean="0"/>
              <a:t>11/18/2024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5823C0-718D-443B-9711-8F65C6E7ED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6322" name="Freeform 2"/>
          <p:cNvSpPr>
            <a:spLocks/>
          </p:cNvSpPr>
          <p:nvPr/>
        </p:nvSpPr>
        <p:spPr bwMode="hidden">
          <a:xfrm>
            <a:off x="-11289" y="1836738"/>
            <a:ext cx="2269067"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endParaRPr lang="en-US" dirty="0"/>
          </a:p>
        </p:txBody>
      </p:sp>
      <p:sp>
        <p:nvSpPr>
          <p:cNvPr id="56323" name="Freeform 3"/>
          <p:cNvSpPr>
            <a:spLocks/>
          </p:cNvSpPr>
          <p:nvPr/>
        </p:nvSpPr>
        <p:spPr bwMode="hidden">
          <a:xfrm>
            <a:off x="108656"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endParaRPr lang="en-US" dirty="0"/>
          </a:p>
        </p:txBody>
      </p:sp>
      <p:sp>
        <p:nvSpPr>
          <p:cNvPr id="56324" name="Freeform 4"/>
          <p:cNvSpPr>
            <a:spLocks/>
          </p:cNvSpPr>
          <p:nvPr/>
        </p:nvSpPr>
        <p:spPr bwMode="hidden">
          <a:xfrm>
            <a:off x="1192390" y="354014"/>
            <a:ext cx="2266244"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endParaRPr lang="en-US" dirty="0"/>
          </a:p>
        </p:txBody>
      </p:sp>
      <p:sp>
        <p:nvSpPr>
          <p:cNvPr id="56325" name="Freeform 5"/>
          <p:cNvSpPr>
            <a:spLocks/>
          </p:cNvSpPr>
          <p:nvPr/>
        </p:nvSpPr>
        <p:spPr bwMode="hidden">
          <a:xfrm>
            <a:off x="2531534"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dirty="0"/>
          </a:p>
        </p:txBody>
      </p:sp>
      <p:sp>
        <p:nvSpPr>
          <p:cNvPr id="56326" name="Freeform 6"/>
          <p:cNvSpPr>
            <a:spLocks/>
          </p:cNvSpPr>
          <p:nvPr/>
        </p:nvSpPr>
        <p:spPr bwMode="hidden">
          <a:xfrm>
            <a:off x="2823" y="4797425"/>
            <a:ext cx="3417711"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endParaRPr lang="en-US" dirty="0"/>
          </a:p>
        </p:txBody>
      </p:sp>
      <p:sp>
        <p:nvSpPr>
          <p:cNvPr id="56327" name="Freeform 7"/>
          <p:cNvSpPr>
            <a:spLocks/>
          </p:cNvSpPr>
          <p:nvPr/>
        </p:nvSpPr>
        <p:spPr bwMode="hidden">
          <a:xfrm>
            <a:off x="4494389" y="4425951"/>
            <a:ext cx="2263422"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endParaRPr lang="en-US" dirty="0"/>
          </a:p>
        </p:txBody>
      </p:sp>
      <p:sp>
        <p:nvSpPr>
          <p:cNvPr id="56328" name="Freeform 8"/>
          <p:cNvSpPr>
            <a:spLocks/>
          </p:cNvSpPr>
          <p:nvPr/>
        </p:nvSpPr>
        <p:spPr bwMode="hidden">
          <a:xfrm>
            <a:off x="5647267" y="487363"/>
            <a:ext cx="2928056"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dirty="0"/>
          </a:p>
        </p:txBody>
      </p:sp>
      <p:sp>
        <p:nvSpPr>
          <p:cNvPr id="56329" name="Freeform 9"/>
          <p:cNvSpPr>
            <a:spLocks/>
          </p:cNvSpPr>
          <p:nvPr/>
        </p:nvSpPr>
        <p:spPr bwMode="hidden">
          <a:xfrm>
            <a:off x="7147278" y="2555876"/>
            <a:ext cx="2008011"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n-US" dirty="0"/>
          </a:p>
        </p:txBody>
      </p:sp>
      <p:pic>
        <p:nvPicPr>
          <p:cNvPr id="56330" name="Picture 10" descr="C:\My Documents\bits\Facbanna.png"/>
          <p:cNvPicPr>
            <a:picLocks noChangeAspect="1" noChangeArrowheads="1"/>
          </p:cNvPicPr>
          <p:nvPr/>
        </p:nvPicPr>
        <p:blipFill>
          <a:blip r:embed="rId13" cstate="print"/>
          <a:srcRect/>
          <a:stretch>
            <a:fillRect/>
          </a:stretch>
        </p:blipFill>
        <p:spPr bwMode="invGray">
          <a:xfrm>
            <a:off x="2823" y="-3175"/>
            <a:ext cx="804333" cy="6858000"/>
          </a:xfrm>
          <a:prstGeom prst="rect">
            <a:avLst/>
          </a:prstGeom>
          <a:noFill/>
        </p:spPr>
      </p:pic>
      <p:sp>
        <p:nvSpPr>
          <p:cNvPr id="56331" name="Rectangle 11"/>
          <p:cNvSpPr>
            <a:spLocks noGrp="1" noChangeArrowheads="1"/>
          </p:cNvSpPr>
          <p:nvPr>
            <p:ph type="title"/>
          </p:nvPr>
        </p:nvSpPr>
        <p:spPr bwMode="auto">
          <a:xfrm>
            <a:off x="10668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GB"/>
          </a:p>
        </p:txBody>
      </p:sp>
      <p:sp>
        <p:nvSpPr>
          <p:cNvPr id="56332" name="Rectangle 12"/>
          <p:cNvSpPr>
            <a:spLocks noGrp="1" noChangeArrowheads="1"/>
          </p:cNvSpPr>
          <p:nvPr>
            <p:ph type="body" idx="1"/>
          </p:nvPr>
        </p:nvSpPr>
        <p:spPr bwMode="auto">
          <a:xfrm>
            <a:off x="1066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6333" name="Rectangle 13"/>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fld id="{D80EB2A8-1DBF-41EF-A664-8ADAED0064F6}" type="datetime1">
              <a:rPr lang="en-US" smtClean="0"/>
              <a:t>11/18/2024</a:t>
            </a:fld>
            <a:endParaRPr lang="en-US"/>
          </a:p>
        </p:txBody>
      </p:sp>
      <p:sp>
        <p:nvSpPr>
          <p:cNvPr id="56334" name="Rectangle 14"/>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latin typeface="+mn-lt"/>
              </a:defRPr>
            </a:lvl1pPr>
          </a:lstStyle>
          <a:p>
            <a:endParaRPr lang="en-US"/>
          </a:p>
        </p:txBody>
      </p:sp>
      <p:sp>
        <p:nvSpPr>
          <p:cNvPr id="56335" name="Rectangle 15"/>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fld id="{FB5823C0-718D-443B-9711-8F65C6E7EDB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FFFF00"/>
        </a:buClr>
        <a:buSzPct val="80000"/>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CC0000"/>
        </a:buClr>
        <a:buSzPct val="7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6322" name="Freeform 2"/>
          <p:cNvSpPr>
            <a:spLocks/>
          </p:cNvSpPr>
          <p:nvPr/>
        </p:nvSpPr>
        <p:spPr bwMode="hidden">
          <a:xfrm>
            <a:off x="-11289" y="1836738"/>
            <a:ext cx="2269067"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endParaRPr lang="en-US" dirty="0"/>
          </a:p>
        </p:txBody>
      </p:sp>
      <p:sp>
        <p:nvSpPr>
          <p:cNvPr id="56323" name="Freeform 3"/>
          <p:cNvSpPr>
            <a:spLocks/>
          </p:cNvSpPr>
          <p:nvPr/>
        </p:nvSpPr>
        <p:spPr bwMode="hidden">
          <a:xfrm>
            <a:off x="108656"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endParaRPr lang="en-US" dirty="0"/>
          </a:p>
        </p:txBody>
      </p:sp>
      <p:sp>
        <p:nvSpPr>
          <p:cNvPr id="56324" name="Freeform 4"/>
          <p:cNvSpPr>
            <a:spLocks/>
          </p:cNvSpPr>
          <p:nvPr/>
        </p:nvSpPr>
        <p:spPr bwMode="hidden">
          <a:xfrm>
            <a:off x="1192390" y="354014"/>
            <a:ext cx="2266244"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endParaRPr lang="en-US" dirty="0"/>
          </a:p>
        </p:txBody>
      </p:sp>
      <p:sp>
        <p:nvSpPr>
          <p:cNvPr id="56325" name="Freeform 5"/>
          <p:cNvSpPr>
            <a:spLocks/>
          </p:cNvSpPr>
          <p:nvPr/>
        </p:nvSpPr>
        <p:spPr bwMode="hidden">
          <a:xfrm>
            <a:off x="2531534"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dirty="0"/>
          </a:p>
        </p:txBody>
      </p:sp>
      <p:sp>
        <p:nvSpPr>
          <p:cNvPr id="56326" name="Freeform 6"/>
          <p:cNvSpPr>
            <a:spLocks/>
          </p:cNvSpPr>
          <p:nvPr/>
        </p:nvSpPr>
        <p:spPr bwMode="hidden">
          <a:xfrm>
            <a:off x="2823" y="4797425"/>
            <a:ext cx="3417711"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endParaRPr lang="en-US" dirty="0"/>
          </a:p>
        </p:txBody>
      </p:sp>
      <p:sp>
        <p:nvSpPr>
          <p:cNvPr id="56327" name="Freeform 7"/>
          <p:cNvSpPr>
            <a:spLocks/>
          </p:cNvSpPr>
          <p:nvPr/>
        </p:nvSpPr>
        <p:spPr bwMode="hidden">
          <a:xfrm>
            <a:off x="4494389" y="4425951"/>
            <a:ext cx="2263422"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endParaRPr lang="en-US" dirty="0"/>
          </a:p>
        </p:txBody>
      </p:sp>
      <p:sp>
        <p:nvSpPr>
          <p:cNvPr id="56328" name="Freeform 8"/>
          <p:cNvSpPr>
            <a:spLocks/>
          </p:cNvSpPr>
          <p:nvPr/>
        </p:nvSpPr>
        <p:spPr bwMode="hidden">
          <a:xfrm>
            <a:off x="5647267" y="487363"/>
            <a:ext cx="2928056"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dirty="0"/>
          </a:p>
        </p:txBody>
      </p:sp>
      <p:sp>
        <p:nvSpPr>
          <p:cNvPr id="56329" name="Freeform 9"/>
          <p:cNvSpPr>
            <a:spLocks/>
          </p:cNvSpPr>
          <p:nvPr/>
        </p:nvSpPr>
        <p:spPr bwMode="hidden">
          <a:xfrm>
            <a:off x="7147278" y="2555876"/>
            <a:ext cx="2008011"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n-US" dirty="0"/>
          </a:p>
        </p:txBody>
      </p:sp>
      <p:pic>
        <p:nvPicPr>
          <p:cNvPr id="56330" name="Picture 10" descr="C:\My Documents\bits\Facbanna.png"/>
          <p:cNvPicPr>
            <a:picLocks noChangeAspect="1" noChangeArrowheads="1"/>
          </p:cNvPicPr>
          <p:nvPr/>
        </p:nvPicPr>
        <p:blipFill>
          <a:blip r:embed="rId13" cstate="print"/>
          <a:srcRect/>
          <a:stretch>
            <a:fillRect/>
          </a:stretch>
        </p:blipFill>
        <p:spPr bwMode="invGray">
          <a:xfrm>
            <a:off x="2823" y="-3175"/>
            <a:ext cx="804333" cy="6858000"/>
          </a:xfrm>
          <a:prstGeom prst="rect">
            <a:avLst/>
          </a:prstGeom>
          <a:noFill/>
        </p:spPr>
      </p:pic>
      <p:sp>
        <p:nvSpPr>
          <p:cNvPr id="56331" name="Rectangle 11"/>
          <p:cNvSpPr>
            <a:spLocks noGrp="1" noChangeArrowheads="1"/>
          </p:cNvSpPr>
          <p:nvPr>
            <p:ph type="title"/>
          </p:nvPr>
        </p:nvSpPr>
        <p:spPr bwMode="auto">
          <a:xfrm>
            <a:off x="10668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GB"/>
          </a:p>
        </p:txBody>
      </p:sp>
      <p:sp>
        <p:nvSpPr>
          <p:cNvPr id="56332" name="Rectangle 12"/>
          <p:cNvSpPr>
            <a:spLocks noGrp="1" noChangeArrowheads="1"/>
          </p:cNvSpPr>
          <p:nvPr>
            <p:ph type="body" idx="1"/>
          </p:nvPr>
        </p:nvSpPr>
        <p:spPr bwMode="auto">
          <a:xfrm>
            <a:off x="1066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6333" name="Rectangle 13"/>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fld id="{6C988B0D-245D-4972-8852-C7B590D8A94D}" type="datetime1">
              <a:rPr lang="en-US" smtClean="0"/>
              <a:t>11/18/2024</a:t>
            </a:fld>
            <a:endParaRPr lang="en-IE"/>
          </a:p>
        </p:txBody>
      </p:sp>
      <p:sp>
        <p:nvSpPr>
          <p:cNvPr id="56334" name="Rectangle 14"/>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latin typeface="+mn-lt"/>
              </a:defRPr>
            </a:lvl1pPr>
          </a:lstStyle>
          <a:p>
            <a:endParaRPr lang="en-IE"/>
          </a:p>
        </p:txBody>
      </p:sp>
      <p:sp>
        <p:nvSpPr>
          <p:cNvPr id="56335" name="Rectangle 15"/>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fld id="{9F2493E1-663B-4E79-AB9B-6DD2BFF3DEDA}" type="slidenum">
              <a:rPr lang="en-IE" smtClean="0"/>
              <a:t>‹#›</a:t>
            </a:fld>
            <a:endParaRPr lang="en-IE"/>
          </a:p>
        </p:txBody>
      </p:sp>
    </p:spTree>
    <p:extLst>
      <p:ext uri="{BB962C8B-B14F-4D97-AF65-F5344CB8AC3E}">
        <p14:creationId xmlns:p14="http://schemas.microsoft.com/office/powerpoint/2010/main" val="161322750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FFFF00"/>
        </a:buClr>
        <a:buSzPct val="80000"/>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CC0000"/>
        </a:buClr>
        <a:buSzPct val="7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acestudy.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EE36-EA76-B10D-4D99-35A702CC97ED}"/>
              </a:ext>
            </a:extLst>
          </p:cNvPr>
          <p:cNvSpPr>
            <a:spLocks noGrp="1"/>
          </p:cNvSpPr>
          <p:nvPr>
            <p:ph type="ctrTitle"/>
          </p:nvPr>
        </p:nvSpPr>
        <p:spPr>
          <a:xfrm>
            <a:off x="1143000" y="540773"/>
            <a:ext cx="7772400" cy="1189703"/>
          </a:xfrm>
        </p:spPr>
        <p:txBody>
          <a:bodyPr/>
          <a:lstStyle/>
          <a:p>
            <a:pPr algn="ctr"/>
            <a:r>
              <a:rPr kumimoji="0" lang="en-IE" sz="2000" b="1" i="0" u="none" strike="noStrike" kern="0" cap="none" spc="0" normalizeH="0" baseline="0" noProof="0" dirty="0">
                <a:ln>
                  <a:noFill/>
                </a:ln>
                <a:solidFill>
                  <a:srgbClr val="EBD189"/>
                </a:solidFill>
                <a:effectLst/>
                <a:uLnTx/>
                <a:uFillTx/>
                <a:latin typeface="Arial"/>
                <a:ea typeface="+mj-ea"/>
                <a:cs typeface="+mj-cs"/>
              </a:rPr>
              <a:t>Adult Education Officers Association</a:t>
            </a:r>
            <a:br>
              <a:rPr kumimoji="0" lang="en-IE" sz="2000" b="1" i="0" u="none" strike="noStrike" kern="0" cap="none" spc="0" normalizeH="0" baseline="0" noProof="0" dirty="0">
                <a:ln>
                  <a:noFill/>
                </a:ln>
                <a:solidFill>
                  <a:srgbClr val="EBD189"/>
                </a:solidFill>
                <a:effectLst/>
                <a:uLnTx/>
                <a:uFillTx/>
                <a:latin typeface="Arial"/>
                <a:ea typeface="+mj-ea"/>
                <a:cs typeface="+mj-cs"/>
              </a:rPr>
            </a:br>
            <a:br>
              <a:rPr kumimoji="0" lang="en-IE" sz="2000" b="1" i="0" u="none" strike="noStrike" kern="0" cap="none" spc="0" normalizeH="0" baseline="0" noProof="0" dirty="0">
                <a:ln>
                  <a:noFill/>
                </a:ln>
                <a:solidFill>
                  <a:srgbClr val="EBD189"/>
                </a:solidFill>
                <a:effectLst/>
                <a:uLnTx/>
                <a:uFillTx/>
                <a:latin typeface="Arial"/>
                <a:ea typeface="+mj-ea"/>
                <a:cs typeface="+mj-cs"/>
              </a:rPr>
            </a:br>
            <a:r>
              <a:rPr kumimoji="0" lang="en-IE" sz="2000" b="1" i="0" u="none" strike="noStrike" kern="0" cap="none" spc="0" normalizeH="0" baseline="0" noProof="0" dirty="0">
                <a:ln>
                  <a:noFill/>
                </a:ln>
                <a:solidFill>
                  <a:srgbClr val="EBD189"/>
                </a:solidFill>
                <a:effectLst/>
                <a:uLnTx/>
                <a:uFillTx/>
                <a:latin typeface="Arial"/>
                <a:ea typeface="+mj-ea"/>
                <a:cs typeface="+mj-cs"/>
              </a:rPr>
              <a:t>Annual Conference 2024 </a:t>
            </a:r>
            <a:br>
              <a:rPr lang="en-IE" sz="1800" b="1" dirty="0"/>
            </a:br>
            <a:endParaRPr lang="en-IE" sz="1800" dirty="0"/>
          </a:p>
        </p:txBody>
      </p:sp>
      <p:sp>
        <p:nvSpPr>
          <p:cNvPr id="3" name="Subtitle 2">
            <a:extLst>
              <a:ext uri="{FF2B5EF4-FFF2-40B4-BE49-F238E27FC236}">
                <a16:creationId xmlns:a16="http://schemas.microsoft.com/office/drawing/2014/main" id="{42244584-C715-2B5F-B331-B44E55DD8575}"/>
              </a:ext>
            </a:extLst>
          </p:cNvPr>
          <p:cNvSpPr>
            <a:spLocks noGrp="1"/>
          </p:cNvSpPr>
          <p:nvPr>
            <p:ph type="subTitle" idx="1"/>
          </p:nvPr>
        </p:nvSpPr>
        <p:spPr>
          <a:xfrm>
            <a:off x="1259632" y="1621825"/>
            <a:ext cx="7197213" cy="4136923"/>
          </a:xfrm>
        </p:spPr>
        <p:txBody>
          <a:bodyPr/>
          <a:lstStyle/>
          <a:p>
            <a:pPr indent="457200" algn="ctr">
              <a:lnSpc>
                <a:spcPct val="107000"/>
              </a:lnSpc>
              <a:spcAft>
                <a:spcPts val="800"/>
              </a:spcAft>
            </a:pPr>
            <a:r>
              <a:rPr lang="en-IE" sz="1600" kern="100" dirty="0">
                <a:effectLst/>
                <a:latin typeface="+mj-lt"/>
                <a:ea typeface="Calibri" panose="020F0502020204030204" pitchFamily="34" charset="0"/>
                <a:cs typeface="Times New Roman" panose="02020603050405020304" pitchFamily="18" charset="0"/>
              </a:rPr>
              <a:t>Further Education and Training Meets Adult Education:</a:t>
            </a:r>
          </a:p>
          <a:p>
            <a:pPr algn="ctr"/>
            <a:r>
              <a:rPr lang="en-IE" sz="1600" dirty="0">
                <a:latin typeface="+mj-lt"/>
                <a:ea typeface="Calibri" panose="020F0502020204030204" pitchFamily="34" charset="0"/>
                <a:cs typeface="Times New Roman" panose="02020603050405020304" pitchFamily="18" charset="0"/>
              </a:rPr>
              <a:t>Narrating E</a:t>
            </a:r>
            <a:r>
              <a:rPr lang="en-IE" sz="1600" dirty="0">
                <a:effectLst/>
                <a:latin typeface="+mj-lt"/>
                <a:ea typeface="Calibri" panose="020F0502020204030204" pitchFamily="34" charset="0"/>
                <a:cs typeface="Times New Roman" panose="02020603050405020304" pitchFamily="18" charset="0"/>
              </a:rPr>
              <a:t>xperience (Psychology) with a Sociological Imagination</a:t>
            </a:r>
          </a:p>
          <a:p>
            <a:pPr algn="ctr"/>
            <a:endParaRPr lang="en-IE" sz="1600" dirty="0"/>
          </a:p>
          <a:p>
            <a:pPr algn="ctr"/>
            <a:r>
              <a:rPr lang="en-IE" sz="1600" dirty="0"/>
              <a:t>Ted Fleming</a:t>
            </a:r>
          </a:p>
          <a:p>
            <a:pPr algn="ctr"/>
            <a:endParaRPr lang="en-IE" sz="1600" dirty="0"/>
          </a:p>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a:pPr>
            <a:r>
              <a:rPr kumimoji="0" lang="en-IE" sz="1000" b="0" i="0" u="none" strike="noStrike" kern="0" cap="none" spc="0" normalizeH="0" baseline="0" noProof="0" dirty="0">
                <a:ln>
                  <a:noFill/>
                </a:ln>
                <a:solidFill>
                  <a:srgbClr val="EAEAEA"/>
                </a:solidFill>
                <a:effectLst/>
                <a:uLnTx/>
                <a:uFillTx/>
                <a:latin typeface="Arial"/>
                <a:ea typeface="+mn-ea"/>
                <a:cs typeface="+mn-cs"/>
              </a:rPr>
              <a:t>Emeritus Professor, Maynooth University</a:t>
            </a:r>
          </a:p>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a:pPr>
            <a:r>
              <a:rPr kumimoji="0" lang="en-IE" sz="1000" b="0" i="0" u="none" strike="noStrike" kern="0" cap="none" spc="0" normalizeH="0" baseline="0" noProof="0" dirty="0">
                <a:ln>
                  <a:noFill/>
                </a:ln>
                <a:solidFill>
                  <a:srgbClr val="EAEAEA"/>
                </a:solidFill>
                <a:effectLst/>
                <a:uLnTx/>
                <a:uFillTx/>
                <a:latin typeface="Arial"/>
                <a:ea typeface="+mn-ea"/>
                <a:cs typeface="+mn-cs"/>
              </a:rPr>
              <a:t>Adjunct Associate Professor </a:t>
            </a:r>
          </a:p>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a:pPr>
            <a:r>
              <a:rPr kumimoji="0" lang="en-IE" sz="1000" b="0" i="0" u="none" strike="noStrike" kern="0" cap="none" spc="0" normalizeH="0" baseline="0" noProof="0" dirty="0">
                <a:ln>
                  <a:noFill/>
                </a:ln>
                <a:solidFill>
                  <a:srgbClr val="EAEAEA"/>
                </a:solidFill>
                <a:effectLst/>
                <a:uLnTx/>
                <a:uFillTx/>
                <a:latin typeface="Arial"/>
                <a:ea typeface="+mn-ea"/>
                <a:cs typeface="+mn-cs"/>
              </a:rPr>
              <a:t>at Teachers College Columbia University, New York</a:t>
            </a:r>
          </a:p>
          <a:p>
            <a:pPr algn="ctr"/>
            <a:endParaRPr lang="en-IE" sz="1400" dirty="0"/>
          </a:p>
          <a:p>
            <a:pPr algn="ctr"/>
            <a:endParaRPr lang="en-IE" sz="1100" b="1" dirty="0"/>
          </a:p>
          <a:p>
            <a:pPr algn="ctr"/>
            <a:r>
              <a:rPr lang="en-IE" sz="1100" b="1" dirty="0"/>
              <a:t>Adult Education Officers Association Conference</a:t>
            </a:r>
          </a:p>
          <a:p>
            <a:pPr algn="ctr"/>
            <a:r>
              <a:rPr lang="en-IE" sz="1100" b="1" dirty="0"/>
              <a:t>LWETB, Athlone, November 19, 2024.</a:t>
            </a:r>
            <a:endParaRPr lang="en-US" sz="11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1" i="0" u="none" strike="noStrike" kern="1200" cap="none" spc="0" normalizeH="0" baseline="0" noProof="0" dirty="0">
              <a:ln>
                <a:noFill/>
              </a:ln>
              <a:solidFill>
                <a:srgbClr val="FFFF00"/>
              </a:solidFill>
              <a:effectLst/>
              <a:uLnTx/>
              <a:uFillTx/>
              <a:latin typeface="Arial"/>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fr-FR" sz="1050" kern="1200" dirty="0">
                <a:solidFill>
                  <a:srgbClr val="FFFF00"/>
                </a:solidFill>
                <a:latin typeface="Arial"/>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FFFF00"/>
                </a:solidFill>
                <a:effectLst/>
                <a:uLnTx/>
                <a:uFillTx/>
                <a:latin typeface="Arial"/>
                <a:ea typeface="+mn-ea"/>
                <a:cs typeface="+mn-cs"/>
              </a:rPr>
              <a:t>	</a:t>
            </a:r>
            <a:r>
              <a:rPr kumimoji="0" lang="fr-FR" sz="1000" b="1" i="0" u="none" strike="noStrike" kern="1200" cap="none" spc="0" normalizeH="0" baseline="0" noProof="0" dirty="0">
                <a:ln>
                  <a:noFill/>
                </a:ln>
                <a:solidFill>
                  <a:srgbClr val="FFFFFF"/>
                </a:solidFill>
                <a:effectLst/>
                <a:uLnTx/>
                <a:uFillTx/>
                <a:latin typeface="Arial"/>
                <a:ea typeface="+mn-ea"/>
                <a:cs typeface="+mn-cs"/>
              </a:rPr>
              <a:t>MAYNOOTH</a:t>
            </a:r>
          </a:p>
          <a:p>
            <a:pPr marL="0" marR="0" lvl="0" indent="0" defTabSz="914400" rtl="0" eaLnBrk="1" fontAlgn="auto" latinLnBrk="0" hangingPunct="1">
              <a:lnSpc>
                <a:spcPct val="100000"/>
              </a:lnSpc>
              <a:spcBef>
                <a:spcPts val="0"/>
              </a:spcBef>
              <a:spcAft>
                <a:spcPts val="0"/>
              </a:spcAft>
              <a:buClrTx/>
              <a:buSzTx/>
              <a:buFontTx/>
              <a:buNone/>
              <a:tabLst/>
              <a:defRPr/>
            </a:pPr>
            <a:r>
              <a:rPr lang="fr-FR" sz="1000" b="1" kern="1200" dirty="0">
                <a:solidFill>
                  <a:srgbClr val="FFFFFF"/>
                </a:solidFill>
                <a:latin typeface="Arial"/>
              </a:rPr>
              <a:t>	</a:t>
            </a:r>
            <a:r>
              <a:rPr kumimoji="0" lang="fr-FR" sz="1000" b="1" i="0" u="none" strike="noStrike" kern="1200" cap="none" spc="0" normalizeH="0" baseline="0" noProof="0" dirty="0">
                <a:ln>
                  <a:noFill/>
                </a:ln>
                <a:solidFill>
                  <a:srgbClr val="FFFFFF"/>
                </a:solidFill>
                <a:effectLst/>
                <a:uLnTx/>
                <a:uFillTx/>
                <a:latin typeface="Arial"/>
                <a:ea typeface="+mn-ea"/>
                <a:cs typeface="+mn-cs"/>
              </a:rPr>
              <a:t>UNIVERSITY</a:t>
            </a:r>
            <a:endParaRPr lang="fr-FR" sz="1000" kern="1200" dirty="0">
              <a:solidFill>
                <a:srgbClr val="FFFF00"/>
              </a:solidFill>
              <a:latin typeface="Aria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FFFF00"/>
                </a:solidFill>
                <a:effectLst/>
                <a:uLnTx/>
                <a:uFillTx/>
                <a:latin typeface="Arial"/>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lang="fr-FR" sz="1050" kern="1200" dirty="0">
                <a:solidFill>
                  <a:srgbClr val="FFFF00"/>
                </a:solidFill>
                <a:latin typeface="Arial"/>
              </a:rPr>
              <a:t>					</a:t>
            </a:r>
            <a:endParaRPr kumimoji="0" lang="en-US" sz="1050" b="0" i="0" u="none" strike="noStrike" kern="1200" cap="none" spc="0" normalizeH="0" baseline="0" noProof="0" dirty="0">
              <a:ln>
                <a:noFill/>
              </a:ln>
              <a:solidFill>
                <a:srgbClr val="FFFF00"/>
              </a:solidFill>
              <a:effectLst/>
              <a:uLnTx/>
              <a:uFillTx/>
              <a:latin typeface="Arial"/>
              <a:ea typeface="+mn-ea"/>
              <a:cs typeface="+mn-cs"/>
            </a:endParaRPr>
          </a:p>
          <a:p>
            <a:endParaRPr lang="en-IE" sz="1600" dirty="0"/>
          </a:p>
        </p:txBody>
      </p:sp>
      <p:pic>
        <p:nvPicPr>
          <p:cNvPr id="5" name="Picture 4">
            <a:extLst>
              <a:ext uri="{FF2B5EF4-FFF2-40B4-BE49-F238E27FC236}">
                <a16:creationId xmlns:a16="http://schemas.microsoft.com/office/drawing/2014/main" id="{5CCF110E-2D19-E759-B847-47D3926C0799}"/>
              </a:ext>
            </a:extLst>
          </p:cNvPr>
          <p:cNvPicPr>
            <a:picLocks noChangeAspect="1"/>
          </p:cNvPicPr>
          <p:nvPr/>
        </p:nvPicPr>
        <p:blipFill>
          <a:blip r:embed="rId3"/>
          <a:stretch>
            <a:fillRect/>
          </a:stretch>
        </p:blipFill>
        <p:spPr>
          <a:xfrm>
            <a:off x="5966628" y="4970990"/>
            <a:ext cx="1925854" cy="313070"/>
          </a:xfrm>
          <a:prstGeom prst="rect">
            <a:avLst/>
          </a:prstGeom>
        </p:spPr>
      </p:pic>
      <p:pic>
        <p:nvPicPr>
          <p:cNvPr id="10" name="Picture 9">
            <a:extLst>
              <a:ext uri="{FF2B5EF4-FFF2-40B4-BE49-F238E27FC236}">
                <a16:creationId xmlns:a16="http://schemas.microsoft.com/office/drawing/2014/main" id="{986A161C-B554-7DE3-B1BD-C66484258B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80" y="4929542"/>
            <a:ext cx="465371" cy="515682"/>
          </a:xfrm>
          <a:prstGeom prst="rect">
            <a:avLst/>
          </a:prstGeom>
        </p:spPr>
      </p:pic>
      <p:sp>
        <p:nvSpPr>
          <p:cNvPr id="6" name="Slide Number Placeholder 5">
            <a:extLst>
              <a:ext uri="{FF2B5EF4-FFF2-40B4-BE49-F238E27FC236}">
                <a16:creationId xmlns:a16="http://schemas.microsoft.com/office/drawing/2014/main" id="{522599ED-317D-BE57-BBBE-4F2C005F3874}"/>
              </a:ext>
            </a:extLst>
          </p:cNvPr>
          <p:cNvSpPr>
            <a:spLocks noGrp="1"/>
          </p:cNvSpPr>
          <p:nvPr>
            <p:ph type="sldNum" sz="quarter" idx="4"/>
          </p:nvPr>
        </p:nvSpPr>
        <p:spPr/>
        <p:txBody>
          <a:bodyPr/>
          <a:lstStyle/>
          <a:p>
            <a:fld id="{FB5823C0-718D-443B-9711-8F65C6E7EDBC}" type="slidenum">
              <a:rPr lang="en-US" smtClean="0"/>
              <a:t>1</a:t>
            </a:fld>
            <a:endParaRPr lang="en-US"/>
          </a:p>
        </p:txBody>
      </p:sp>
    </p:spTree>
    <p:extLst>
      <p:ext uri="{BB962C8B-B14F-4D97-AF65-F5344CB8AC3E}">
        <p14:creationId xmlns:p14="http://schemas.microsoft.com/office/powerpoint/2010/main" val="3379730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C8BB0-7DAF-309D-3307-503170945E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43918-AD2A-66B1-7904-900EE287C87B}"/>
              </a:ext>
            </a:extLst>
          </p:cNvPr>
          <p:cNvSpPr>
            <a:spLocks noGrp="1"/>
          </p:cNvSpPr>
          <p:nvPr>
            <p:ph type="title"/>
          </p:nvPr>
        </p:nvSpPr>
        <p:spPr>
          <a:xfrm>
            <a:off x="1066800" y="304800"/>
            <a:ext cx="7772400" cy="531912"/>
          </a:xfrm>
        </p:spPr>
        <p:txBody>
          <a:bodyPr/>
          <a:lstStyle/>
          <a:p>
            <a:endParaRPr lang="en-US" dirty="0"/>
          </a:p>
        </p:txBody>
      </p:sp>
      <p:sp>
        <p:nvSpPr>
          <p:cNvPr id="3" name="Content Placeholder 2">
            <a:extLst>
              <a:ext uri="{FF2B5EF4-FFF2-40B4-BE49-F238E27FC236}">
                <a16:creationId xmlns:a16="http://schemas.microsoft.com/office/drawing/2014/main" id="{52CA05C3-1A7D-3DE2-58A6-57FE4B3F2DF4}"/>
              </a:ext>
            </a:extLst>
          </p:cNvPr>
          <p:cNvSpPr>
            <a:spLocks noGrp="1"/>
          </p:cNvSpPr>
          <p:nvPr>
            <p:ph idx="1"/>
          </p:nvPr>
        </p:nvSpPr>
        <p:spPr>
          <a:xfrm>
            <a:off x="1066800" y="1124744"/>
            <a:ext cx="7772400" cy="5472608"/>
          </a:xfrm>
        </p:spPr>
        <p:txBody>
          <a:bodyPr/>
          <a:lstStyle/>
          <a:p>
            <a:pPr marL="0" indent="0">
              <a:buNone/>
            </a:pPr>
            <a:endParaRPr lang="en-US" dirty="0"/>
          </a:p>
        </p:txBody>
      </p:sp>
      <p:sp>
        <p:nvSpPr>
          <p:cNvPr id="5" name="TextBox 4">
            <a:extLst>
              <a:ext uri="{FF2B5EF4-FFF2-40B4-BE49-F238E27FC236}">
                <a16:creationId xmlns:a16="http://schemas.microsoft.com/office/drawing/2014/main" id="{CB27FA9D-33AA-FBC7-D960-BEE3D0A0E712}"/>
              </a:ext>
            </a:extLst>
          </p:cNvPr>
          <p:cNvSpPr txBox="1"/>
          <p:nvPr/>
        </p:nvSpPr>
        <p:spPr>
          <a:xfrm>
            <a:off x="1187624" y="1772816"/>
            <a:ext cx="7344815" cy="4694619"/>
          </a:xfrm>
          <a:prstGeom prst="rect">
            <a:avLst/>
          </a:prstGeom>
          <a:noFill/>
        </p:spPr>
        <p:txBody>
          <a:bodyPr wrap="square">
            <a:spAutoFit/>
          </a:bodyPr>
          <a:lstStyle/>
          <a:p>
            <a:pPr marL="342900" marR="0" lvl="0" indent="-342900" algn="l" defTabSz="914400" rtl="0" eaLnBrk="1" fontAlgn="base" latinLnBrk="0" hangingPunct="1">
              <a:lnSpc>
                <a:spcPct val="115000"/>
              </a:lnSpc>
              <a:spcBef>
                <a:spcPct val="20000"/>
              </a:spcBef>
              <a:spcAft>
                <a:spcPts val="1000"/>
              </a:spcAft>
              <a:buClr>
                <a:srgbClr val="FFFF00"/>
              </a:buClr>
              <a:buSzPct val="80000"/>
              <a:buFont typeface="Wingdings" pitchFamily="2" charset="2"/>
              <a:buChar char="®"/>
              <a:tabLst/>
              <a:defRPr/>
            </a:pPr>
            <a:r>
              <a:rPr kumimoji="0" lang="en-IE" sz="1600" b="0" i="0" u="none" strike="noStrike" kern="0" cap="none" spc="0" normalizeH="0" baseline="0" noProof="0" dirty="0">
                <a:ln>
                  <a:noFill/>
                </a:ln>
                <a:solidFill>
                  <a:srgbClr val="EAEAEA"/>
                </a:solidFill>
                <a:effectLst/>
                <a:uLnTx/>
                <a:uFillTx/>
                <a:ea typeface="Calibri" panose="020F0502020204030204" pitchFamily="34" charset="0"/>
                <a:cs typeface="Times New Roman" panose="02020603050405020304" pitchFamily="18" charset="0"/>
              </a:rPr>
              <a:t>We have no idea in Ireland what literacy is required in order to lift us above an economy to become a Republic, a democracy, a society that works as hard for human rights and worker’s rights and freedom as it does for the economy. Who we are and who we will be is a task that requires, as it always did, literate and critical citizens. We will not Google our way to this. </a:t>
            </a:r>
          </a:p>
          <a:p>
            <a:pPr marL="342900" marR="0" lvl="0" indent="-342900" algn="l" defTabSz="914400" rtl="0" eaLnBrk="1" fontAlgn="base" latinLnBrk="0" hangingPunct="1">
              <a:lnSpc>
                <a:spcPct val="115000"/>
              </a:lnSpc>
              <a:spcBef>
                <a:spcPct val="20000"/>
              </a:spcBef>
              <a:spcAft>
                <a:spcPts val="1000"/>
              </a:spcAft>
              <a:buClr>
                <a:srgbClr val="FFFF00"/>
              </a:buClr>
              <a:buSzPct val="80000"/>
              <a:buFont typeface="Wingdings" pitchFamily="2" charset="2"/>
              <a:buChar char="®"/>
              <a:tabLst/>
              <a:defRPr/>
            </a:pPr>
            <a:r>
              <a:rPr kumimoji="0" lang="en-IE" sz="1600" b="0" i="0" u="none" strike="noStrike" kern="0" cap="none" spc="0" normalizeH="0" baseline="0" noProof="0" dirty="0">
                <a:ln>
                  <a:noFill/>
                </a:ln>
                <a:solidFill>
                  <a:srgbClr val="EAEAEA"/>
                </a:solidFill>
                <a:effectLst/>
                <a:uLnTx/>
                <a:uFillTx/>
                <a:ea typeface="Calibri" panose="020F0502020204030204" pitchFamily="34" charset="0"/>
                <a:cs typeface="Times New Roman" panose="02020603050405020304" pitchFamily="18" charset="0"/>
              </a:rPr>
              <a:t>At least the school textbooks of the 1950 had a version of Irish identity. We hardly noticed its hidden curriculum and we can be critical of that too. The current (not so) hidden curriculum is to draw a line around knowledge and literacies that are functional and useful for an economy, and in its focus on training, it ignores education. In the context of lifelong learning and a national jobs strategy it might be a really worthwhile goal to include broader social learning goals. As a result a competitive economy may be a healthy, fulfilling and equal society and it may indeed contribute to becoming “</a:t>
            </a:r>
            <a:r>
              <a:rPr kumimoji="0" lang="en-IE" sz="1600" b="0" i="1" u="none" strike="noStrike" kern="0" cap="none" spc="0" normalizeH="0" baseline="0" noProof="0" dirty="0" err="1">
                <a:ln>
                  <a:noFill/>
                </a:ln>
                <a:solidFill>
                  <a:srgbClr val="EAEAEA"/>
                </a:solidFill>
                <a:effectLst/>
                <a:uLnTx/>
                <a:uFillTx/>
                <a:ea typeface="Calibri" panose="020F0502020204030204" pitchFamily="34" charset="0"/>
                <a:cs typeface="Calibri" panose="020F0502020204030204" pitchFamily="34" charset="0"/>
              </a:rPr>
              <a:t>á</a:t>
            </a:r>
            <a:r>
              <a:rPr kumimoji="0" lang="en-IE" sz="1600" b="0" i="1" u="none" strike="noStrike" kern="0" cap="none" spc="0" normalizeH="0" baseline="0" noProof="0" dirty="0" err="1">
                <a:ln>
                  <a:noFill/>
                </a:ln>
                <a:solidFill>
                  <a:srgbClr val="EAEAEA"/>
                </a:solidFill>
                <a:effectLst/>
                <a:uLnTx/>
                <a:uFillTx/>
                <a:ea typeface="Calibri" panose="020F0502020204030204" pitchFamily="34" charset="0"/>
                <a:cs typeface="Times New Roman" panose="02020603050405020304" pitchFamily="18" charset="0"/>
              </a:rPr>
              <a:t>r</a:t>
            </a:r>
            <a:r>
              <a:rPr kumimoji="0" lang="en-IE" sz="1600" b="0" i="1" u="none" strike="noStrike" kern="0" cap="none" spc="0" normalizeH="0" baseline="0" noProof="0" dirty="0">
                <a:ln>
                  <a:noFill/>
                </a:ln>
                <a:solidFill>
                  <a:srgbClr val="EAEAEA"/>
                </a:solidFill>
                <a:effectLst/>
                <a:uLnTx/>
                <a:uFillTx/>
                <a:ea typeface="Calibri" panose="020F0502020204030204" pitchFamily="34" charset="0"/>
                <a:cs typeface="Times New Roman" panose="02020603050405020304" pitchFamily="18" charset="0"/>
              </a:rPr>
              <a:t> </a:t>
            </a:r>
            <a:r>
              <a:rPr kumimoji="0" lang="en-IE" sz="1600" b="0" i="1" u="none" strike="noStrike" kern="0" cap="none" spc="0" normalizeH="0" baseline="0" noProof="0" dirty="0" err="1">
                <a:ln>
                  <a:noFill/>
                </a:ln>
                <a:solidFill>
                  <a:srgbClr val="EAEAEA"/>
                </a:solidFill>
                <a:effectLst/>
                <a:uLnTx/>
                <a:uFillTx/>
                <a:ea typeface="Calibri" panose="020F0502020204030204" pitchFamily="34" charset="0"/>
                <a:cs typeface="Times New Roman" panose="02020603050405020304" pitchFamily="18" charset="0"/>
              </a:rPr>
              <a:t>dt</a:t>
            </a:r>
            <a:r>
              <a:rPr kumimoji="0" lang="en-IE" sz="1600" b="0" i="1" u="none" strike="noStrike" kern="0" cap="none" spc="0" normalizeH="0" baseline="0" noProof="0" dirty="0" err="1">
                <a:ln>
                  <a:noFill/>
                </a:ln>
                <a:solidFill>
                  <a:srgbClr val="EAEAEA"/>
                </a:solidFill>
                <a:effectLst/>
                <a:uLnTx/>
                <a:uFillTx/>
                <a:ea typeface="Calibri" panose="020F0502020204030204" pitchFamily="34" charset="0"/>
                <a:cs typeface="Calibri" panose="020F0502020204030204" pitchFamily="34" charset="0"/>
              </a:rPr>
              <a:t>í</a:t>
            </a:r>
            <a:r>
              <a:rPr kumimoji="0" lang="en-IE" sz="1600" b="0" i="1" u="none" strike="noStrike" kern="0" cap="none" spc="0" normalizeH="0" baseline="0" noProof="0" dirty="0" err="1">
                <a:ln>
                  <a:noFill/>
                </a:ln>
                <a:solidFill>
                  <a:srgbClr val="EAEAEA"/>
                </a:solidFill>
                <a:effectLst/>
                <a:uLnTx/>
                <a:uFillTx/>
                <a:ea typeface="Calibri" panose="020F0502020204030204" pitchFamily="34" charset="0"/>
                <a:cs typeface="Times New Roman" panose="02020603050405020304" pitchFamily="18" charset="0"/>
              </a:rPr>
              <a:t>r</a:t>
            </a:r>
            <a:r>
              <a:rPr kumimoji="0" lang="en-IE" sz="1600" b="0" i="1" u="none" strike="noStrike" kern="0" cap="none" spc="0" normalizeH="0" baseline="0" noProof="0" dirty="0">
                <a:ln>
                  <a:noFill/>
                </a:ln>
                <a:solidFill>
                  <a:srgbClr val="EAEAEA"/>
                </a:solidFill>
                <a:effectLst/>
                <a:uLnTx/>
                <a:uFillTx/>
                <a:ea typeface="Calibri" panose="020F0502020204030204" pitchFamily="34" charset="0"/>
                <a:cs typeface="Times New Roman" panose="02020603050405020304" pitchFamily="18" charset="0"/>
              </a:rPr>
              <a:t> </a:t>
            </a:r>
            <a:r>
              <a:rPr kumimoji="0" lang="en-IE" sz="1600" b="0" i="1" u="none" strike="noStrike" kern="0" cap="none" spc="0" normalizeH="0" baseline="0" noProof="0" dirty="0" err="1">
                <a:ln>
                  <a:noFill/>
                </a:ln>
                <a:solidFill>
                  <a:srgbClr val="EAEAEA"/>
                </a:solidFill>
                <a:effectLst/>
                <a:uLnTx/>
                <a:uFillTx/>
                <a:ea typeface="Calibri" panose="020F0502020204030204" pitchFamily="34" charset="0"/>
                <a:cs typeface="Times New Roman" panose="02020603050405020304" pitchFamily="18" charset="0"/>
              </a:rPr>
              <a:t>f</a:t>
            </a:r>
            <a:r>
              <a:rPr kumimoji="0" lang="en-IE" sz="1600" b="0" i="1" u="none" strike="noStrike" kern="0" cap="none" spc="0" normalizeH="0" baseline="0" noProof="0" dirty="0" err="1">
                <a:ln>
                  <a:noFill/>
                </a:ln>
                <a:solidFill>
                  <a:srgbClr val="EAEAEA"/>
                </a:solidFill>
                <a:effectLst/>
                <a:uLnTx/>
                <a:uFillTx/>
                <a:ea typeface="Calibri" panose="020F0502020204030204" pitchFamily="34" charset="0"/>
                <a:cs typeface="Calibri" panose="020F0502020204030204" pitchFamily="34" charset="0"/>
              </a:rPr>
              <a:t>é</a:t>
            </a:r>
            <a:r>
              <a:rPr kumimoji="0" lang="en-IE" sz="1600" b="0" i="1" u="none" strike="noStrike" kern="0" cap="none" spc="0" normalizeH="0" baseline="0" noProof="0" dirty="0" err="1">
                <a:ln>
                  <a:noFill/>
                </a:ln>
                <a:solidFill>
                  <a:srgbClr val="EAEAEA"/>
                </a:solidFill>
                <a:effectLst/>
                <a:uLnTx/>
                <a:uFillTx/>
                <a:ea typeface="Calibri" panose="020F0502020204030204" pitchFamily="34" charset="0"/>
                <a:cs typeface="Times New Roman" panose="02020603050405020304" pitchFamily="18" charset="0"/>
              </a:rPr>
              <a:t>in</a:t>
            </a:r>
            <a:r>
              <a:rPr kumimoji="0" lang="en-IE" sz="1600" b="0" i="0" u="none" strike="noStrike" kern="0" cap="none" spc="0" normalizeH="0" baseline="0" noProof="0" dirty="0">
                <a:ln>
                  <a:noFill/>
                </a:ln>
                <a:solidFill>
                  <a:srgbClr val="EAEAEA"/>
                </a:solidFill>
                <a:effectLst/>
                <a:uLnTx/>
                <a:uFillTx/>
                <a:ea typeface="Calibri" panose="020F0502020204030204" pitchFamily="34" charset="0"/>
                <a:cs typeface="Times New Roman" panose="02020603050405020304" pitchFamily="18" charset="0"/>
              </a:rPr>
              <a:t>” – our own country!</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a:pPr>
            <a:endParaRPr kumimoji="0" lang="en-IE" sz="1800" b="0" i="0" u="none" strike="noStrike" kern="0" cap="none" spc="0" normalizeH="0" baseline="0" noProof="0" dirty="0">
              <a:ln>
                <a:noFill/>
              </a:ln>
              <a:solidFill>
                <a:srgbClr val="EAEAEA"/>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EB5EE297-97D9-6148-BE08-05ACD07EBEE2}"/>
              </a:ext>
            </a:extLst>
          </p:cNvPr>
          <p:cNvSpPr>
            <a:spLocks noGrp="1"/>
          </p:cNvSpPr>
          <p:nvPr>
            <p:ph type="sldNum" sz="quarter" idx="12"/>
          </p:nvPr>
        </p:nvSpPr>
        <p:spPr/>
        <p:txBody>
          <a:bodyPr/>
          <a:lstStyle/>
          <a:p>
            <a:fld id="{FB5823C0-718D-443B-9711-8F65C6E7EDBC}" type="slidenum">
              <a:rPr lang="en-US" smtClean="0"/>
              <a:t>10</a:t>
            </a:fld>
            <a:endParaRPr lang="en-US"/>
          </a:p>
        </p:txBody>
      </p:sp>
    </p:spTree>
    <p:extLst>
      <p:ext uri="{BB962C8B-B14F-4D97-AF65-F5344CB8AC3E}">
        <p14:creationId xmlns:p14="http://schemas.microsoft.com/office/powerpoint/2010/main" val="304132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695308"/>
          </a:xfrm>
        </p:spPr>
        <p:txBody>
          <a:bodyPr>
            <a:normAutofit fontScale="90000"/>
          </a:bodyPr>
          <a:lstStyle/>
          <a:p>
            <a:r>
              <a:rPr lang="en-IE" sz="2000" dirty="0"/>
              <a:t>What images would you use to express further and adult education?</a:t>
            </a:r>
            <a:endParaRPr lang="en-US" sz="2000" dirty="0"/>
          </a:p>
        </p:txBody>
      </p:sp>
      <p:pic>
        <p:nvPicPr>
          <p:cNvPr id="5122" name="Picture 2" descr="C:\Documents and Settings\Owner\My Documents\My Pictures\New York\2013\Picture 135.jpg"/>
          <p:cNvPicPr>
            <a:picLocks noGrp="1" noChangeAspect="1" noChangeArrowheads="1"/>
          </p:cNvPicPr>
          <p:nvPr>
            <p:ph idx="1"/>
          </p:nvPr>
        </p:nvPicPr>
        <p:blipFill>
          <a:blip r:embed="rId3" cstate="print"/>
          <a:stretch>
            <a:fillRect/>
          </a:stretch>
        </p:blipFill>
        <p:spPr bwMode="auto">
          <a:xfrm>
            <a:off x="1595230" y="1214422"/>
            <a:ext cx="6952422" cy="5216492"/>
          </a:xfrm>
          <a:prstGeom prst="rect">
            <a:avLst/>
          </a:prstGeom>
          <a:noFill/>
        </p:spPr>
      </p:pic>
      <p:sp>
        <p:nvSpPr>
          <p:cNvPr id="3" name="Slide Number Placeholder 2">
            <a:extLst>
              <a:ext uri="{FF2B5EF4-FFF2-40B4-BE49-F238E27FC236}">
                <a16:creationId xmlns:a16="http://schemas.microsoft.com/office/drawing/2014/main" id="{9094383B-31FD-2B01-6FF9-5AF6D45BEC22}"/>
              </a:ext>
            </a:extLst>
          </p:cNvPr>
          <p:cNvSpPr>
            <a:spLocks noGrp="1"/>
          </p:cNvSpPr>
          <p:nvPr>
            <p:ph type="sldNum" sz="quarter" idx="12"/>
          </p:nvPr>
        </p:nvSpPr>
        <p:spPr/>
        <p:txBody>
          <a:bodyPr/>
          <a:lstStyle/>
          <a:p>
            <a:fld id="{9F2493E1-663B-4E79-AB9B-6DD2BFF3DEDA}" type="slidenum">
              <a:rPr lang="en-IE" smtClean="0"/>
              <a:t>11</a:t>
            </a:fld>
            <a:endParaRPr lang="en-I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720840"/>
            <a:ext cx="7344816" cy="3139321"/>
          </a:xfrm>
          <a:prstGeom prst="rect">
            <a:avLst/>
          </a:prstGeom>
        </p:spPr>
        <p:txBody>
          <a:bodyPr wrap="square">
            <a:spAutoFit/>
          </a:bodyPr>
          <a:lstStyle/>
          <a:p>
            <a:r>
              <a:rPr lang="en-IE" dirty="0" err="1"/>
              <a:t>Mise</a:t>
            </a:r>
            <a:r>
              <a:rPr lang="en-IE" dirty="0"/>
              <a:t> Éire: Sine </a:t>
            </a:r>
            <a:r>
              <a:rPr lang="en-IE" dirty="0" err="1"/>
              <a:t>mé</a:t>
            </a:r>
            <a:r>
              <a:rPr lang="en-IE" dirty="0"/>
              <a:t> </a:t>
            </a:r>
            <a:r>
              <a:rPr lang="en-IE" dirty="0" err="1"/>
              <a:t>ná</a:t>
            </a:r>
            <a:r>
              <a:rPr lang="en-IE" dirty="0"/>
              <a:t> an </a:t>
            </a:r>
            <a:r>
              <a:rPr lang="en-IE" dirty="0" err="1"/>
              <a:t>Chailleach</a:t>
            </a:r>
            <a:r>
              <a:rPr lang="en-IE" dirty="0"/>
              <a:t> </a:t>
            </a:r>
            <a:r>
              <a:rPr lang="en-IE" dirty="0" err="1"/>
              <a:t>Bhéarra</a:t>
            </a:r>
            <a:endParaRPr lang="en-IE" dirty="0"/>
          </a:p>
          <a:p>
            <a:endParaRPr lang="en-IE" dirty="0"/>
          </a:p>
          <a:p>
            <a:r>
              <a:rPr lang="en-IE" dirty="0" err="1"/>
              <a:t>Mór</a:t>
            </a:r>
            <a:r>
              <a:rPr lang="en-IE" dirty="0"/>
              <a:t> </a:t>
            </a:r>
            <a:r>
              <a:rPr lang="en-IE" dirty="0" err="1"/>
              <a:t>mo</a:t>
            </a:r>
            <a:r>
              <a:rPr lang="en-IE" dirty="0"/>
              <a:t> </a:t>
            </a:r>
            <a:r>
              <a:rPr lang="en-IE" dirty="0" err="1"/>
              <a:t>ghlóir</a:t>
            </a:r>
            <a:r>
              <a:rPr lang="en-IE" dirty="0"/>
              <a:t>: </a:t>
            </a:r>
            <a:r>
              <a:rPr lang="en-IE" dirty="0" err="1"/>
              <a:t>Mé</a:t>
            </a:r>
            <a:r>
              <a:rPr lang="en-IE" dirty="0"/>
              <a:t> a rug </a:t>
            </a:r>
            <a:r>
              <a:rPr lang="en-IE" dirty="0" err="1"/>
              <a:t>Cú</a:t>
            </a:r>
            <a:r>
              <a:rPr lang="en-IE" dirty="0"/>
              <a:t> </a:t>
            </a:r>
            <a:r>
              <a:rPr lang="en-IE" dirty="0" err="1"/>
              <a:t>Chulainn</a:t>
            </a:r>
            <a:r>
              <a:rPr lang="en-IE" dirty="0"/>
              <a:t> </a:t>
            </a:r>
            <a:r>
              <a:rPr lang="en-IE" dirty="0" err="1"/>
              <a:t>cróga</a:t>
            </a:r>
            <a:r>
              <a:rPr lang="en-IE" dirty="0"/>
              <a:t>.</a:t>
            </a:r>
          </a:p>
          <a:p>
            <a:endParaRPr lang="en-IE" dirty="0"/>
          </a:p>
          <a:p>
            <a:r>
              <a:rPr lang="en-IE" dirty="0" err="1"/>
              <a:t>Mór</a:t>
            </a:r>
            <a:r>
              <a:rPr lang="en-IE" dirty="0"/>
              <a:t> </a:t>
            </a:r>
            <a:r>
              <a:rPr lang="en-IE" dirty="0" err="1"/>
              <a:t>mo</a:t>
            </a:r>
            <a:r>
              <a:rPr lang="en-IE" dirty="0"/>
              <a:t> </a:t>
            </a:r>
            <a:r>
              <a:rPr lang="en-IE" dirty="0" err="1"/>
              <a:t>náir</a:t>
            </a:r>
            <a:r>
              <a:rPr lang="en-IE" dirty="0"/>
              <a:t>: Mo </a:t>
            </a:r>
            <a:r>
              <a:rPr lang="en-IE" dirty="0" err="1"/>
              <a:t>chlann</a:t>
            </a:r>
            <a:r>
              <a:rPr lang="en-IE" dirty="0"/>
              <a:t> </a:t>
            </a:r>
            <a:r>
              <a:rPr lang="en-IE" dirty="0" err="1"/>
              <a:t>féin</a:t>
            </a:r>
            <a:r>
              <a:rPr lang="en-IE" dirty="0"/>
              <a:t> a </a:t>
            </a:r>
            <a:r>
              <a:rPr lang="en-IE" dirty="0" err="1"/>
              <a:t>dhíol</a:t>
            </a:r>
            <a:r>
              <a:rPr lang="en-IE" dirty="0"/>
              <a:t> a </a:t>
            </a:r>
            <a:r>
              <a:rPr lang="en-IE" dirty="0" err="1"/>
              <a:t>máthair</a:t>
            </a:r>
            <a:r>
              <a:rPr lang="en-IE" dirty="0"/>
              <a:t>.</a:t>
            </a:r>
          </a:p>
          <a:p>
            <a:endParaRPr lang="en-IE" dirty="0"/>
          </a:p>
          <a:p>
            <a:r>
              <a:rPr lang="en-IE" dirty="0" err="1"/>
              <a:t>Mór</a:t>
            </a:r>
            <a:r>
              <a:rPr lang="en-IE" dirty="0"/>
              <a:t> </a:t>
            </a:r>
            <a:r>
              <a:rPr lang="en-IE" dirty="0" err="1"/>
              <a:t>mo</a:t>
            </a:r>
            <a:r>
              <a:rPr lang="en-IE" dirty="0"/>
              <a:t> </a:t>
            </a:r>
            <a:r>
              <a:rPr lang="en-IE" dirty="0" err="1"/>
              <a:t>phian</a:t>
            </a:r>
            <a:r>
              <a:rPr lang="en-IE" dirty="0"/>
              <a:t>: </a:t>
            </a:r>
            <a:r>
              <a:rPr lang="en-IE" dirty="0" err="1"/>
              <a:t>Bithnaimhde</a:t>
            </a:r>
            <a:r>
              <a:rPr lang="en-IE" dirty="0"/>
              <a:t> do </a:t>
            </a:r>
            <a:r>
              <a:rPr lang="en-IE" dirty="0" err="1"/>
              <a:t>mo</a:t>
            </a:r>
            <a:r>
              <a:rPr lang="en-IE" dirty="0"/>
              <a:t> </a:t>
            </a:r>
            <a:r>
              <a:rPr lang="en-IE" dirty="0" err="1"/>
              <a:t>shíorchiapadh</a:t>
            </a:r>
            <a:r>
              <a:rPr lang="en-IE" dirty="0"/>
              <a:t>.</a:t>
            </a:r>
          </a:p>
          <a:p>
            <a:endParaRPr lang="en-IE" dirty="0"/>
          </a:p>
          <a:p>
            <a:r>
              <a:rPr lang="en-IE" dirty="0" err="1"/>
              <a:t>Mór</a:t>
            </a:r>
            <a:r>
              <a:rPr lang="en-IE" dirty="0"/>
              <a:t> </a:t>
            </a:r>
            <a:r>
              <a:rPr lang="en-IE" dirty="0" err="1"/>
              <a:t>mo</a:t>
            </a:r>
            <a:r>
              <a:rPr lang="en-IE" dirty="0"/>
              <a:t> </a:t>
            </a:r>
            <a:r>
              <a:rPr lang="en-IE" dirty="0" err="1"/>
              <a:t>bhrón</a:t>
            </a:r>
            <a:r>
              <a:rPr lang="en-IE" dirty="0"/>
              <a:t>: </a:t>
            </a:r>
            <a:r>
              <a:rPr lang="en-IE" dirty="0" err="1"/>
              <a:t>D'éag</a:t>
            </a:r>
            <a:r>
              <a:rPr lang="en-IE" dirty="0"/>
              <a:t> an dream </a:t>
            </a:r>
            <a:r>
              <a:rPr lang="en-IE" dirty="0" err="1"/>
              <a:t>inar</a:t>
            </a:r>
            <a:r>
              <a:rPr lang="en-IE" dirty="0"/>
              <a:t> </a:t>
            </a:r>
            <a:r>
              <a:rPr lang="en-IE" dirty="0" err="1"/>
              <a:t>chuireas</a:t>
            </a:r>
            <a:r>
              <a:rPr lang="en-IE" dirty="0"/>
              <a:t> </a:t>
            </a:r>
            <a:r>
              <a:rPr lang="en-IE" dirty="0" err="1"/>
              <a:t>dóchas</a:t>
            </a:r>
            <a:r>
              <a:rPr lang="en-IE" dirty="0"/>
              <a:t>.</a:t>
            </a:r>
          </a:p>
          <a:p>
            <a:endParaRPr lang="en-IE" dirty="0"/>
          </a:p>
          <a:p>
            <a:r>
              <a:rPr lang="en-IE" dirty="0" err="1"/>
              <a:t>Mise</a:t>
            </a:r>
            <a:r>
              <a:rPr lang="en-IE" dirty="0"/>
              <a:t> Éire: </a:t>
            </a:r>
            <a:r>
              <a:rPr lang="en-IE" dirty="0" err="1"/>
              <a:t>Uaigní</a:t>
            </a:r>
            <a:r>
              <a:rPr lang="en-IE" dirty="0"/>
              <a:t> </a:t>
            </a:r>
            <a:r>
              <a:rPr lang="en-IE" dirty="0" err="1"/>
              <a:t>mé</a:t>
            </a:r>
            <a:r>
              <a:rPr lang="en-IE" dirty="0"/>
              <a:t> </a:t>
            </a:r>
            <a:r>
              <a:rPr lang="en-IE" dirty="0" err="1"/>
              <a:t>ná</a:t>
            </a:r>
            <a:r>
              <a:rPr lang="en-IE" dirty="0"/>
              <a:t> an </a:t>
            </a:r>
            <a:r>
              <a:rPr lang="en-IE" dirty="0" err="1"/>
              <a:t>Chailleach</a:t>
            </a:r>
            <a:r>
              <a:rPr lang="en-IE" dirty="0"/>
              <a:t> </a:t>
            </a:r>
            <a:r>
              <a:rPr lang="en-IE" dirty="0" err="1"/>
              <a:t>Bhéarra</a:t>
            </a:r>
            <a:r>
              <a:rPr lang="en-IE" dirty="0"/>
              <a:t>.</a:t>
            </a:r>
          </a:p>
        </p:txBody>
      </p:sp>
      <p:sp>
        <p:nvSpPr>
          <p:cNvPr id="3" name="Slide Number Placeholder 2">
            <a:extLst>
              <a:ext uri="{FF2B5EF4-FFF2-40B4-BE49-F238E27FC236}">
                <a16:creationId xmlns:a16="http://schemas.microsoft.com/office/drawing/2014/main" id="{757F88D8-3DBA-1D7D-869F-4C7742D004E4}"/>
              </a:ext>
            </a:extLst>
          </p:cNvPr>
          <p:cNvSpPr>
            <a:spLocks noGrp="1"/>
          </p:cNvSpPr>
          <p:nvPr>
            <p:ph type="sldNum" sz="quarter" idx="12"/>
          </p:nvPr>
        </p:nvSpPr>
        <p:spPr/>
        <p:txBody>
          <a:bodyPr/>
          <a:lstStyle/>
          <a:p>
            <a:fld id="{FB5823C0-718D-443B-9711-8F65C6E7EDBC}" type="slidenum">
              <a:rPr lang="en-US" smtClean="0"/>
              <a:t>12</a:t>
            </a:fld>
            <a:endParaRPr lang="en-US"/>
          </a:p>
        </p:txBody>
      </p:sp>
    </p:spTree>
    <p:extLst>
      <p:ext uri="{BB962C8B-B14F-4D97-AF65-F5344CB8AC3E}">
        <p14:creationId xmlns:p14="http://schemas.microsoft.com/office/powerpoint/2010/main" val="251097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0B88-4DBB-F1CC-2DAE-824BEE5A67FA}"/>
              </a:ext>
            </a:extLst>
          </p:cNvPr>
          <p:cNvSpPr>
            <a:spLocks noGrp="1"/>
          </p:cNvSpPr>
          <p:nvPr>
            <p:ph type="ctrTitle"/>
          </p:nvPr>
        </p:nvSpPr>
        <p:spPr>
          <a:xfrm>
            <a:off x="1143000" y="383458"/>
            <a:ext cx="7772400" cy="963561"/>
          </a:xfrm>
        </p:spPr>
        <p:txBody>
          <a:bodyPr/>
          <a:lstStyle/>
          <a:p>
            <a:r>
              <a:rPr lang="en-IE" sz="2000" dirty="0"/>
              <a:t>Paulo Freire on Neoliberalism</a:t>
            </a:r>
          </a:p>
        </p:txBody>
      </p:sp>
      <p:sp>
        <p:nvSpPr>
          <p:cNvPr id="3" name="Subtitle 2">
            <a:extLst>
              <a:ext uri="{FF2B5EF4-FFF2-40B4-BE49-F238E27FC236}">
                <a16:creationId xmlns:a16="http://schemas.microsoft.com/office/drawing/2014/main" id="{1359D42D-B2FC-6094-DAC9-2B30C5E77551}"/>
              </a:ext>
            </a:extLst>
          </p:cNvPr>
          <p:cNvSpPr>
            <a:spLocks noGrp="1"/>
          </p:cNvSpPr>
          <p:nvPr>
            <p:ph type="subTitle" idx="1"/>
          </p:nvPr>
        </p:nvSpPr>
        <p:spPr>
          <a:xfrm>
            <a:off x="1143000" y="1818968"/>
            <a:ext cx="7538884" cy="4048432"/>
          </a:xfrm>
        </p:spPr>
        <p:txBody>
          <a:bodyPr/>
          <a:lstStyle/>
          <a:p>
            <a:pPr indent="457200">
              <a:lnSpc>
                <a:spcPct val="150000"/>
              </a:lnSpc>
            </a:pPr>
            <a:r>
              <a:rPr lang="en-IE" sz="1800" dirty="0">
                <a:effectLst/>
                <a:latin typeface="Calibri" panose="020F0502020204030204" pitchFamily="34" charset="0"/>
                <a:ea typeface="Calibri" panose="020F0502020204030204" pitchFamily="34" charset="0"/>
              </a:rPr>
              <a:t>Speaks about the need for unemployment, for poverty, for inequality. I feel it is our duty to fight against such fatalistic mechanical forms of comprehending history…if we allow ourselves to fall for the trickery of neoliberal economic discourses, which affirm realities of homelessness and poverty as inevitable, then opposition for change becomes invisible, and our role in fostering change becomes absent. (Freire, 2007, p. 4)</a:t>
            </a:r>
            <a:r>
              <a:rPr lang="en-IE" sz="1800" dirty="0">
                <a:solidFill>
                  <a:srgbClr val="000000"/>
                </a:solidFill>
                <a:effectLst/>
                <a:latin typeface="Calibri" panose="020F0502020204030204" pitchFamily="34" charset="0"/>
                <a:ea typeface="Calibri" panose="020F0502020204030204" pitchFamily="34" charset="0"/>
              </a:rPr>
              <a:t>p. 4) </a:t>
            </a:r>
          </a:p>
          <a:p>
            <a:endParaRPr lang="en-IE" sz="1800" dirty="0"/>
          </a:p>
        </p:txBody>
      </p:sp>
      <p:sp>
        <p:nvSpPr>
          <p:cNvPr id="4" name="Slide Number Placeholder 3">
            <a:extLst>
              <a:ext uri="{FF2B5EF4-FFF2-40B4-BE49-F238E27FC236}">
                <a16:creationId xmlns:a16="http://schemas.microsoft.com/office/drawing/2014/main" id="{7AF51EEC-B5C0-FF7C-2559-C789B0F7F52E}"/>
              </a:ext>
            </a:extLst>
          </p:cNvPr>
          <p:cNvSpPr>
            <a:spLocks noGrp="1"/>
          </p:cNvSpPr>
          <p:nvPr>
            <p:ph type="sldNum" sz="quarter" idx="4"/>
          </p:nvPr>
        </p:nvSpPr>
        <p:spPr/>
        <p:txBody>
          <a:bodyPr/>
          <a:lstStyle/>
          <a:p>
            <a:fld id="{FB5823C0-718D-443B-9711-8F65C6E7EDBC}" type="slidenum">
              <a:rPr lang="en-US" smtClean="0"/>
              <a:t>13</a:t>
            </a:fld>
            <a:endParaRPr lang="en-US"/>
          </a:p>
        </p:txBody>
      </p:sp>
    </p:spTree>
    <p:extLst>
      <p:ext uri="{BB962C8B-B14F-4D97-AF65-F5344CB8AC3E}">
        <p14:creationId xmlns:p14="http://schemas.microsoft.com/office/powerpoint/2010/main" val="166516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0B88-4DBB-F1CC-2DAE-824BEE5A67FA}"/>
              </a:ext>
            </a:extLst>
          </p:cNvPr>
          <p:cNvSpPr>
            <a:spLocks noGrp="1"/>
          </p:cNvSpPr>
          <p:nvPr>
            <p:ph type="ctrTitle"/>
          </p:nvPr>
        </p:nvSpPr>
        <p:spPr>
          <a:xfrm>
            <a:off x="1143000" y="383458"/>
            <a:ext cx="7772400" cy="963561"/>
          </a:xfrm>
        </p:spPr>
        <p:txBody>
          <a:bodyPr/>
          <a:lstStyle/>
          <a:p>
            <a:r>
              <a:rPr lang="en-IE" sz="2000" dirty="0"/>
              <a:t>Picasso</a:t>
            </a:r>
          </a:p>
        </p:txBody>
      </p:sp>
      <p:sp>
        <p:nvSpPr>
          <p:cNvPr id="3" name="Subtitle 2">
            <a:extLst>
              <a:ext uri="{FF2B5EF4-FFF2-40B4-BE49-F238E27FC236}">
                <a16:creationId xmlns:a16="http://schemas.microsoft.com/office/drawing/2014/main" id="{1359D42D-B2FC-6094-DAC9-2B30C5E77551}"/>
              </a:ext>
            </a:extLst>
          </p:cNvPr>
          <p:cNvSpPr>
            <a:spLocks noGrp="1"/>
          </p:cNvSpPr>
          <p:nvPr>
            <p:ph type="subTitle" idx="1"/>
          </p:nvPr>
        </p:nvSpPr>
        <p:spPr>
          <a:xfrm>
            <a:off x="1143000" y="1818968"/>
            <a:ext cx="7538884" cy="2967717"/>
          </a:xfrm>
        </p:spPr>
        <p:txBody>
          <a:bodyPr/>
          <a:lstStyle/>
          <a:p>
            <a:pPr indent="457200">
              <a:lnSpc>
                <a:spcPct val="107000"/>
              </a:lnSpc>
              <a:spcBef>
                <a:spcPts val="1200"/>
              </a:spcBef>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You have to wake people up. To revolutionise their way of identifying things. You’ve got to create images they won’t accept…Force them to understand that they’re living in a pretty queer world. A world that is not reassuring. A world that’s not what they think it is. (Malraux, 1974, p. 110)</a:t>
            </a:r>
          </a:p>
          <a:p>
            <a:pPr indent="457200">
              <a:lnSpc>
                <a:spcPct val="107000"/>
              </a:lnSpc>
              <a:spcBef>
                <a:spcPts val="1200"/>
              </a:spcBef>
            </a:pPr>
            <a:endParaRPr lang="en-IE" sz="1800" kern="1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Bef>
                <a:spcPts val="1200"/>
              </a:spcBef>
            </a:pPr>
            <a:endParaRPr lang="en-IE" sz="1800" kern="1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Bef>
                <a:spcPts val="1200"/>
              </a:spcBef>
            </a:pPr>
            <a:endParaRPr lang="en-US" sz="1050" kern="1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Bef>
                <a:spcPts val="1200"/>
              </a:spcBef>
            </a:pPr>
            <a:endParaRPr lang="en-US" sz="1050" kern="1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Bef>
                <a:spcPts val="1200"/>
              </a:spcBef>
            </a:pPr>
            <a:endParaRPr lang="en-US" sz="1050" kern="1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Bef>
                <a:spcPts val="1200"/>
              </a:spcBef>
            </a:pPr>
            <a:endParaRPr lang="en-IE" sz="1050" kern="1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Bef>
                <a:spcPts val="1200"/>
              </a:spcBef>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800" dirty="0"/>
          </a:p>
        </p:txBody>
      </p:sp>
      <p:sp>
        <p:nvSpPr>
          <p:cNvPr id="4" name="Slide Number Placeholder 3">
            <a:extLst>
              <a:ext uri="{FF2B5EF4-FFF2-40B4-BE49-F238E27FC236}">
                <a16:creationId xmlns:a16="http://schemas.microsoft.com/office/drawing/2014/main" id="{7FB76E92-221F-4386-8497-A11126D40E0C}"/>
              </a:ext>
            </a:extLst>
          </p:cNvPr>
          <p:cNvSpPr>
            <a:spLocks noGrp="1"/>
          </p:cNvSpPr>
          <p:nvPr>
            <p:ph type="sldNum" sz="quarter" idx="4"/>
          </p:nvPr>
        </p:nvSpPr>
        <p:spPr/>
        <p:txBody>
          <a:bodyPr/>
          <a:lstStyle/>
          <a:p>
            <a:fld id="{FB5823C0-718D-443B-9711-8F65C6E7EDBC}" type="slidenum">
              <a:rPr lang="en-US" smtClean="0"/>
              <a:t>14</a:t>
            </a:fld>
            <a:endParaRPr lang="en-US"/>
          </a:p>
        </p:txBody>
      </p:sp>
    </p:spTree>
    <p:extLst>
      <p:ext uri="{BB962C8B-B14F-4D97-AF65-F5344CB8AC3E}">
        <p14:creationId xmlns:p14="http://schemas.microsoft.com/office/powerpoint/2010/main" val="28340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628800"/>
            <a:ext cx="4572000" cy="3416320"/>
          </a:xfrm>
          <a:prstGeom prst="rect">
            <a:avLst/>
          </a:prstGeom>
        </p:spPr>
        <p:txBody>
          <a:bodyPr>
            <a:spAutoFit/>
          </a:bodyPr>
          <a:lstStyle/>
          <a:p>
            <a:r>
              <a:rPr lang="en-IE" dirty="0"/>
              <a:t>The ability to argue for an alternative or a more inclusive response than the functional one proposed by Government is a most important ability. The main supporting idea I want to emphasise is that </a:t>
            </a:r>
            <a:r>
              <a:rPr lang="en-IE" b="1" dirty="0"/>
              <a:t>‘education’ remains in many titles Education and Training Boards, </a:t>
            </a:r>
            <a:r>
              <a:rPr lang="en-IE" b="1" dirty="0" err="1"/>
              <a:t>etc</a:t>
            </a:r>
            <a:endParaRPr lang="en-IE" b="1" dirty="0"/>
          </a:p>
          <a:p>
            <a:endParaRPr lang="en-IE" dirty="0"/>
          </a:p>
          <a:p>
            <a:r>
              <a:rPr lang="en-IE" dirty="0"/>
              <a:t>So how can we hold the education brief? Or more critically: What is education?</a:t>
            </a:r>
          </a:p>
          <a:p>
            <a:r>
              <a:rPr lang="en-IE" dirty="0"/>
              <a:t>How can we argue FOR EDUCATION (that is beyond training)?</a:t>
            </a:r>
          </a:p>
        </p:txBody>
      </p:sp>
      <p:sp>
        <p:nvSpPr>
          <p:cNvPr id="3" name="Slide Number Placeholder 2">
            <a:extLst>
              <a:ext uri="{FF2B5EF4-FFF2-40B4-BE49-F238E27FC236}">
                <a16:creationId xmlns:a16="http://schemas.microsoft.com/office/drawing/2014/main" id="{2463C28D-BD98-E1FB-0C59-C926BD5104C8}"/>
              </a:ext>
            </a:extLst>
          </p:cNvPr>
          <p:cNvSpPr>
            <a:spLocks noGrp="1"/>
          </p:cNvSpPr>
          <p:nvPr>
            <p:ph type="sldNum" sz="quarter" idx="12"/>
          </p:nvPr>
        </p:nvSpPr>
        <p:spPr/>
        <p:txBody>
          <a:bodyPr/>
          <a:lstStyle/>
          <a:p>
            <a:fld id="{FB5823C0-718D-443B-9711-8F65C6E7EDBC}" type="slidenum">
              <a:rPr lang="en-US" smtClean="0"/>
              <a:t>15</a:t>
            </a:fld>
            <a:endParaRPr lang="en-US"/>
          </a:p>
        </p:txBody>
      </p:sp>
    </p:spTree>
    <p:extLst>
      <p:ext uri="{BB962C8B-B14F-4D97-AF65-F5344CB8AC3E}">
        <p14:creationId xmlns:p14="http://schemas.microsoft.com/office/powerpoint/2010/main" val="311135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FD5B9-4A89-3BBC-5F40-7B3A07C91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FE471-FD98-5746-C2F5-F58CF59237BA}"/>
              </a:ext>
            </a:extLst>
          </p:cNvPr>
          <p:cNvSpPr>
            <a:spLocks noGrp="1"/>
          </p:cNvSpPr>
          <p:nvPr>
            <p:ph type="title"/>
          </p:nvPr>
        </p:nvSpPr>
        <p:spPr>
          <a:xfrm>
            <a:off x="1066800" y="304800"/>
            <a:ext cx="7772400" cy="531912"/>
          </a:xfrm>
        </p:spPr>
        <p:txBody>
          <a:bodyPr/>
          <a:lstStyle/>
          <a:p>
            <a:r>
              <a:rPr lang="en-US" sz="2000" dirty="0">
                <a:latin typeface="+mn-lt"/>
              </a:rPr>
              <a:t>What is Neoliberalism?</a:t>
            </a:r>
          </a:p>
        </p:txBody>
      </p:sp>
      <p:sp>
        <p:nvSpPr>
          <p:cNvPr id="3" name="Content Placeholder 2">
            <a:extLst>
              <a:ext uri="{FF2B5EF4-FFF2-40B4-BE49-F238E27FC236}">
                <a16:creationId xmlns:a16="http://schemas.microsoft.com/office/drawing/2014/main" id="{D4BE8451-C48B-C81C-937D-D75E47ED5A63}"/>
              </a:ext>
            </a:extLst>
          </p:cNvPr>
          <p:cNvSpPr>
            <a:spLocks noGrp="1"/>
          </p:cNvSpPr>
          <p:nvPr>
            <p:ph idx="1"/>
          </p:nvPr>
        </p:nvSpPr>
        <p:spPr>
          <a:xfrm>
            <a:off x="1066800" y="1124744"/>
            <a:ext cx="7772400" cy="5472608"/>
          </a:xfrm>
        </p:spPr>
        <p:txBody>
          <a:bodyPr/>
          <a:lstStyle/>
          <a:p>
            <a:pPr marL="0" indent="0">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theory of political economic practices that proposes that human wellbeing can best be advanced by liberating individual entrepreneurial freedoms and skills within an institutional framework characterized by strong private property rights, free markets and free trade. (Harvey)</a:t>
            </a:r>
          </a:p>
          <a:p>
            <a:pPr marL="0" indent="0">
              <a:buNone/>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neoliberalism is a political economic paradigm that refers to the policies and processes whereby a small number of private interests are permitted to control as much as possible of social life in order to maximize their personal profits. (McChesney)</a:t>
            </a:r>
          </a:p>
          <a:p>
            <a:pPr marL="0" indent="0">
              <a:buNone/>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neo-liberal economic doctrine proclaiming the superiority of free markets over public ownership, or even public regulation of private economic activities, has become the conventional wisdom, not only among conservatives but among the progressives. (Aronowitz)</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sp>
        <p:nvSpPr>
          <p:cNvPr id="4" name="Slide Number Placeholder 3">
            <a:extLst>
              <a:ext uri="{FF2B5EF4-FFF2-40B4-BE49-F238E27FC236}">
                <a16:creationId xmlns:a16="http://schemas.microsoft.com/office/drawing/2014/main" id="{98159655-76D1-9E57-DD50-CD66B30C562D}"/>
              </a:ext>
            </a:extLst>
          </p:cNvPr>
          <p:cNvSpPr>
            <a:spLocks noGrp="1"/>
          </p:cNvSpPr>
          <p:nvPr>
            <p:ph type="sldNum" sz="quarter" idx="12"/>
          </p:nvPr>
        </p:nvSpPr>
        <p:spPr/>
        <p:txBody>
          <a:bodyPr/>
          <a:lstStyle/>
          <a:p>
            <a:fld id="{FB5823C0-718D-443B-9711-8F65C6E7EDBC}" type="slidenum">
              <a:rPr lang="en-US" smtClean="0"/>
              <a:t>16</a:t>
            </a:fld>
            <a:endParaRPr lang="en-US"/>
          </a:p>
        </p:txBody>
      </p:sp>
    </p:spTree>
    <p:extLst>
      <p:ext uri="{BB962C8B-B14F-4D97-AF65-F5344CB8AC3E}">
        <p14:creationId xmlns:p14="http://schemas.microsoft.com/office/powerpoint/2010/main" val="2919612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CD3DE-B8DF-628E-D5EA-55BE15B90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DF05D-BEEC-E837-0AE3-82D9C924BD1F}"/>
              </a:ext>
            </a:extLst>
          </p:cNvPr>
          <p:cNvSpPr>
            <a:spLocks noGrp="1"/>
          </p:cNvSpPr>
          <p:nvPr>
            <p:ph type="title"/>
          </p:nvPr>
        </p:nvSpPr>
        <p:spPr>
          <a:xfrm>
            <a:off x="1066800" y="304800"/>
            <a:ext cx="7772400" cy="531912"/>
          </a:xfrm>
        </p:spPr>
        <p:txBody>
          <a:bodyPr/>
          <a:lstStyle/>
          <a:p>
            <a:endParaRPr lang="en-US" sz="1800" dirty="0"/>
          </a:p>
        </p:txBody>
      </p:sp>
      <p:sp>
        <p:nvSpPr>
          <p:cNvPr id="3" name="Content Placeholder 2">
            <a:extLst>
              <a:ext uri="{FF2B5EF4-FFF2-40B4-BE49-F238E27FC236}">
                <a16:creationId xmlns:a16="http://schemas.microsoft.com/office/drawing/2014/main" id="{A1E15C82-313F-AE2F-5EC7-D55692E58F3F}"/>
              </a:ext>
            </a:extLst>
          </p:cNvPr>
          <p:cNvSpPr>
            <a:spLocks noGrp="1"/>
          </p:cNvSpPr>
          <p:nvPr>
            <p:ph idx="1"/>
          </p:nvPr>
        </p:nvSpPr>
        <p:spPr>
          <a:xfrm>
            <a:off x="1066800" y="1124744"/>
            <a:ext cx="7772400" cy="5472608"/>
          </a:xfrm>
        </p:spPr>
        <p:txBody>
          <a:bodyPr/>
          <a:lstStyle/>
          <a:p>
            <a:pPr marL="0" indent="0">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Ireland in the past 25 years developed quickly and is, even following the demise of the Celtic tiger, a model of success for many countries. </a:t>
            </a:r>
          </a:p>
          <a:p>
            <a:pPr marL="0" indent="0">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idea was widely believed that when everybody is working and the benefits are distributed by government tax policies that a fair society will be created and sustained. </a:t>
            </a:r>
          </a:p>
          <a:p>
            <a:pPr marL="0"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idea that everybody benefitted from the Celtic Tiger and since then is a myth. </a:t>
            </a:r>
          </a:p>
          <a:p>
            <a:pPr marL="0"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Having looked forward for generations to having work, the arrival of almost full-employment disappointed. Work was not sufficient to cure all ills. Inequalities of social class continued, and housing, education, and health compared poorly in comparison with other developed countries, e.g., in EU and OECD. </a:t>
            </a:r>
          </a:p>
          <a:p>
            <a:pPr marL="0" indent="0">
              <a:buNone/>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accumulation of wealth by a few was a major scandal showing how work is not necessarily the source of more equality, or better housing, or better health care, or any other measure of equality. Ireland in 2000 was the second most unequal society in the EU. With 15.3% living in poverty, only the US, among Western countries was worse with 15.8% in poverty (Paul Cullen, 2002).</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p>
        </p:txBody>
      </p:sp>
      <p:sp>
        <p:nvSpPr>
          <p:cNvPr id="4" name="Slide Number Placeholder 3">
            <a:extLst>
              <a:ext uri="{FF2B5EF4-FFF2-40B4-BE49-F238E27FC236}">
                <a16:creationId xmlns:a16="http://schemas.microsoft.com/office/drawing/2014/main" id="{9A10A8C4-FC52-A1EF-E067-96BA4A12697A}"/>
              </a:ext>
            </a:extLst>
          </p:cNvPr>
          <p:cNvSpPr>
            <a:spLocks noGrp="1"/>
          </p:cNvSpPr>
          <p:nvPr>
            <p:ph type="sldNum" sz="quarter" idx="12"/>
          </p:nvPr>
        </p:nvSpPr>
        <p:spPr/>
        <p:txBody>
          <a:bodyPr/>
          <a:lstStyle/>
          <a:p>
            <a:fld id="{FB5823C0-718D-443B-9711-8F65C6E7EDBC}" type="slidenum">
              <a:rPr lang="en-US" smtClean="0"/>
              <a:t>17</a:t>
            </a:fld>
            <a:endParaRPr lang="en-US"/>
          </a:p>
        </p:txBody>
      </p:sp>
    </p:spTree>
    <p:extLst>
      <p:ext uri="{BB962C8B-B14F-4D97-AF65-F5344CB8AC3E}">
        <p14:creationId xmlns:p14="http://schemas.microsoft.com/office/powerpoint/2010/main" val="2744821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EFDB0-A19D-A65E-FA94-007BC7080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B33529-DC33-FEF0-3500-C95A0B3F8B0A}"/>
              </a:ext>
            </a:extLst>
          </p:cNvPr>
          <p:cNvSpPr>
            <a:spLocks noGrp="1"/>
          </p:cNvSpPr>
          <p:nvPr>
            <p:ph type="title"/>
          </p:nvPr>
        </p:nvSpPr>
        <p:spPr>
          <a:xfrm>
            <a:off x="1066800" y="304800"/>
            <a:ext cx="7772400" cy="531912"/>
          </a:xfrm>
        </p:spPr>
        <p:txBody>
          <a:bodyPr/>
          <a:lstStyle/>
          <a:p>
            <a:r>
              <a:rPr lang="en-US" sz="1800" dirty="0"/>
              <a:t>2022 Census</a:t>
            </a:r>
            <a:br>
              <a:rPr lang="en-US" sz="1800" dirty="0"/>
            </a:br>
            <a:endParaRPr lang="en-US" sz="1800" dirty="0"/>
          </a:p>
        </p:txBody>
      </p:sp>
      <p:sp>
        <p:nvSpPr>
          <p:cNvPr id="3" name="Content Placeholder 2">
            <a:extLst>
              <a:ext uri="{FF2B5EF4-FFF2-40B4-BE49-F238E27FC236}">
                <a16:creationId xmlns:a16="http://schemas.microsoft.com/office/drawing/2014/main" id="{52A48D69-4F5B-780C-DEB2-5F6A79707DCB}"/>
              </a:ext>
            </a:extLst>
          </p:cNvPr>
          <p:cNvSpPr>
            <a:spLocks noGrp="1"/>
          </p:cNvSpPr>
          <p:nvPr>
            <p:ph idx="1"/>
          </p:nvPr>
        </p:nvSpPr>
        <p:spPr>
          <a:xfrm>
            <a:off x="971600" y="598220"/>
            <a:ext cx="7772400" cy="5855116"/>
          </a:xfrm>
        </p:spPr>
        <p:txBody>
          <a:bodyPr/>
          <a:lstStyle/>
          <a:p>
            <a:pPr marL="0" indent="0">
              <a:buNone/>
            </a:pPr>
            <a:r>
              <a:rPr lang="en-US" sz="1400" dirty="0"/>
              <a:t>Total population in 2024 = 5,200,000</a:t>
            </a:r>
          </a:p>
          <a:p>
            <a:pPr marL="0" indent="0">
              <a:buNone/>
            </a:pPr>
            <a:endParaRPr lang="en-US" sz="1400" dirty="0"/>
          </a:p>
          <a:p>
            <a:pPr marL="0" indent="0">
              <a:buNone/>
            </a:pPr>
            <a:r>
              <a:rPr lang="en-US" sz="1400" dirty="0"/>
              <a:t>Census 2022:  2.3 million working.    In 1986 it was 1.1 </a:t>
            </a:r>
            <a:r>
              <a:rPr lang="en-US" sz="1400" dirty="0" err="1"/>
              <a:t>millioion</a:t>
            </a:r>
            <a:endParaRPr lang="en-US" sz="1400" dirty="0"/>
          </a:p>
          <a:p>
            <a:pPr marL="0" indent="0">
              <a:buNone/>
            </a:pPr>
            <a:endParaRPr lang="en-US" sz="1400" dirty="0"/>
          </a:p>
          <a:p>
            <a:pPr marL="0" indent="0">
              <a:buNone/>
            </a:pPr>
            <a:r>
              <a:rPr lang="en-US" sz="1400" dirty="0"/>
              <a:t>32% of workers work from home.</a:t>
            </a:r>
          </a:p>
          <a:p>
            <a:pPr marL="0" indent="0">
              <a:buNone/>
            </a:pPr>
            <a:endParaRPr lang="en-US" sz="1400" dirty="0"/>
          </a:p>
          <a:p>
            <a:pPr marL="0" indent="0">
              <a:buNone/>
            </a:pPr>
            <a:r>
              <a:rPr lang="en-US" sz="1400" dirty="0"/>
              <a:t>CSO in 2024: Total number of students in Ireland in 1986 = 245,000</a:t>
            </a:r>
          </a:p>
          <a:p>
            <a:pPr marL="0" indent="0">
              <a:buNone/>
            </a:pPr>
            <a:r>
              <a:rPr lang="en-US" sz="1400" dirty="0"/>
              <a:t>	    Total number of students in Ireland in 2024 = 460,000</a:t>
            </a:r>
          </a:p>
          <a:p>
            <a:pPr marL="0" indent="0">
              <a:buNone/>
            </a:pPr>
            <a:endParaRPr lang="en-US" sz="1400" dirty="0"/>
          </a:p>
          <a:p>
            <a:pPr marL="0" indent="0">
              <a:buNone/>
            </a:pPr>
            <a:r>
              <a:rPr lang="en-US" sz="1400" dirty="0"/>
              <a:t>CSO (2017): Number in 2016 who left school at or below 15  = 388,000</a:t>
            </a:r>
          </a:p>
          <a:p>
            <a:pPr marL="0" indent="0">
              <a:buNone/>
            </a:pPr>
            <a:r>
              <a:rPr lang="en-US" sz="1400" dirty="0"/>
              <a:t>                     Number in 2022 who left school at or below 15  =  269,000  [from larger pop]</a:t>
            </a:r>
          </a:p>
          <a:p>
            <a:pPr marL="0" indent="0">
              <a:buNone/>
            </a:pPr>
            <a:endParaRPr lang="en-US" sz="1400" dirty="0"/>
          </a:p>
          <a:p>
            <a:pPr marL="0" indent="0">
              <a:buNone/>
            </a:pPr>
            <a:r>
              <a:rPr lang="en-US" sz="1400" dirty="0"/>
              <a:t>In education beyond 25 years of age    in 2011 =  190,000</a:t>
            </a:r>
          </a:p>
          <a:p>
            <a:pPr marL="0" indent="0">
              <a:buNone/>
            </a:pPr>
            <a:r>
              <a:rPr lang="en-US" sz="1400" dirty="0"/>
              <a:t>			`      in 2022 =  374,000</a:t>
            </a:r>
          </a:p>
          <a:p>
            <a:pPr marL="0" indent="0">
              <a:buNone/>
            </a:pPr>
            <a:endParaRPr lang="en-US" sz="1400" dirty="0"/>
          </a:p>
          <a:p>
            <a:pPr marL="0" indent="0">
              <a:buNone/>
            </a:pPr>
            <a:r>
              <a:rPr lang="en-US" sz="1400" dirty="0"/>
              <a:t>Number of adults with only primary in 2011  = 414,000</a:t>
            </a:r>
          </a:p>
          <a:p>
            <a:pPr marL="0" indent="0">
              <a:buNone/>
            </a:pPr>
            <a:r>
              <a:rPr lang="en-US" sz="1400" dirty="0"/>
              <a:t>			 in 2022  = 251,000</a:t>
            </a:r>
          </a:p>
          <a:p>
            <a:pPr marL="0" indent="0">
              <a:buNone/>
            </a:pPr>
            <a:r>
              <a:rPr lang="en-US" sz="1400" dirty="0"/>
              <a:t>Emigration in 2023: Number emigrated = 64,000. Number of Irish citizens emigrated 30,500</a:t>
            </a:r>
          </a:p>
          <a:p>
            <a:pPr marL="0" indent="0">
              <a:buNone/>
            </a:pPr>
            <a:r>
              <a:rPr lang="en-US" sz="1400" dirty="0"/>
              <a:t>Immigration in 2023 = 141,000 [ non-UK + non-EU + non-Irish  = 81,000] Ukraine = 42,000</a:t>
            </a:r>
          </a:p>
          <a:p>
            <a:pPr marL="0" indent="0">
              <a:buNone/>
            </a:pPr>
            <a:endParaRPr lang="en-US" sz="1400" dirty="0"/>
          </a:p>
          <a:p>
            <a:pPr marL="0" indent="0">
              <a:buNone/>
            </a:pPr>
            <a:r>
              <a:rPr lang="en-US" sz="1400" dirty="0"/>
              <a:t>Total population over 65  in 2017 = 153,000</a:t>
            </a:r>
          </a:p>
          <a:p>
            <a:pPr marL="0" indent="0">
              <a:buNone/>
            </a:pPr>
            <a:r>
              <a:rPr lang="en-US" sz="1400" dirty="0"/>
              <a:t>		   in 2022  = 806,000</a:t>
            </a:r>
          </a:p>
          <a:p>
            <a:pPr marL="0" indent="0">
              <a:buNone/>
            </a:pPr>
            <a:endParaRPr lang="en-US" sz="1400" dirty="0"/>
          </a:p>
          <a:p>
            <a:pPr marL="0" indent="0">
              <a:buNone/>
            </a:pPr>
            <a:r>
              <a:rPr lang="en-US" sz="1400" dirty="0"/>
              <a:t> </a:t>
            </a:r>
          </a:p>
          <a:p>
            <a:pPr marL="0" indent="0">
              <a:buNone/>
            </a:pPr>
            <a:r>
              <a:rPr lang="en-US" sz="1400" dirty="0"/>
              <a:t>			 </a:t>
            </a:r>
          </a:p>
          <a:p>
            <a:pPr marL="0" indent="0">
              <a:buNone/>
            </a:pPr>
            <a:r>
              <a:rPr lang="en-US" sz="1400" dirty="0"/>
              <a:t>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4" name="Slide Number Placeholder 3">
            <a:extLst>
              <a:ext uri="{FF2B5EF4-FFF2-40B4-BE49-F238E27FC236}">
                <a16:creationId xmlns:a16="http://schemas.microsoft.com/office/drawing/2014/main" id="{EAEACC8C-6A79-B83C-838C-4687BF97187D}"/>
              </a:ext>
            </a:extLst>
          </p:cNvPr>
          <p:cNvSpPr>
            <a:spLocks noGrp="1"/>
          </p:cNvSpPr>
          <p:nvPr>
            <p:ph type="sldNum" sz="quarter" idx="12"/>
          </p:nvPr>
        </p:nvSpPr>
        <p:spPr/>
        <p:txBody>
          <a:bodyPr/>
          <a:lstStyle/>
          <a:p>
            <a:fld id="{FB5823C0-718D-443B-9711-8F65C6E7EDBC}" type="slidenum">
              <a:rPr lang="en-US" smtClean="0"/>
              <a:t>18</a:t>
            </a:fld>
            <a:endParaRPr lang="en-US"/>
          </a:p>
        </p:txBody>
      </p:sp>
    </p:spTree>
    <p:extLst>
      <p:ext uri="{BB962C8B-B14F-4D97-AF65-F5344CB8AC3E}">
        <p14:creationId xmlns:p14="http://schemas.microsoft.com/office/powerpoint/2010/main" val="3955938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74838"/>
            <a:ext cx="4572000" cy="2862322"/>
          </a:xfrm>
          <a:prstGeom prst="rect">
            <a:avLst/>
          </a:prstGeom>
        </p:spPr>
        <p:txBody>
          <a:bodyPr>
            <a:spAutoFit/>
          </a:bodyPr>
          <a:lstStyle/>
          <a:p>
            <a:r>
              <a:rPr lang="en-IE" dirty="0"/>
              <a:t>A major task for educators is to read and study and continue to read and study. This is an important element of one’s  survival skills in this world of rapid change and reconstruction and destruction. You will need to keep your mind honed on the agenda and keep in touch with how others perceive what is happening. Continuous professional development understates the task.</a:t>
            </a:r>
          </a:p>
        </p:txBody>
      </p:sp>
      <p:sp>
        <p:nvSpPr>
          <p:cNvPr id="3" name="Slide Number Placeholder 2">
            <a:extLst>
              <a:ext uri="{FF2B5EF4-FFF2-40B4-BE49-F238E27FC236}">
                <a16:creationId xmlns:a16="http://schemas.microsoft.com/office/drawing/2014/main" id="{8EFFAC1D-366B-4240-9F4D-66BF5827A570}"/>
              </a:ext>
            </a:extLst>
          </p:cNvPr>
          <p:cNvSpPr>
            <a:spLocks noGrp="1"/>
          </p:cNvSpPr>
          <p:nvPr>
            <p:ph type="sldNum" sz="quarter" idx="12"/>
          </p:nvPr>
        </p:nvSpPr>
        <p:spPr/>
        <p:txBody>
          <a:bodyPr/>
          <a:lstStyle/>
          <a:p>
            <a:fld id="{FB5823C0-718D-443B-9711-8F65C6E7EDBC}" type="slidenum">
              <a:rPr lang="en-US" smtClean="0"/>
              <a:t>19</a:t>
            </a:fld>
            <a:endParaRPr lang="en-US"/>
          </a:p>
        </p:txBody>
      </p:sp>
    </p:spTree>
    <p:extLst>
      <p:ext uri="{BB962C8B-B14F-4D97-AF65-F5344CB8AC3E}">
        <p14:creationId xmlns:p14="http://schemas.microsoft.com/office/powerpoint/2010/main" val="133489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9A98A-9490-87F6-1715-7276C6F29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DC1B45-771F-C78B-6956-AA067C29DE12}"/>
              </a:ext>
            </a:extLst>
          </p:cNvPr>
          <p:cNvSpPr>
            <a:spLocks noGrp="1"/>
          </p:cNvSpPr>
          <p:nvPr>
            <p:ph type="title"/>
          </p:nvPr>
        </p:nvSpPr>
        <p:spPr>
          <a:xfrm>
            <a:off x="1066800" y="548274"/>
            <a:ext cx="7772400" cy="504462"/>
          </a:xfrm>
        </p:spPr>
        <p:txBody>
          <a:bodyPr/>
          <a:lstStyle/>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I am telling this for two reasons:</a:t>
            </a:r>
            <a:br>
              <a:rPr lang="en-IE"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sp>
        <p:nvSpPr>
          <p:cNvPr id="3" name="Content Placeholder 2">
            <a:extLst>
              <a:ext uri="{FF2B5EF4-FFF2-40B4-BE49-F238E27FC236}">
                <a16:creationId xmlns:a16="http://schemas.microsoft.com/office/drawing/2014/main" id="{5E7F756E-5432-985E-42F6-1CE9FCF8FE89}"/>
              </a:ext>
            </a:extLst>
          </p:cNvPr>
          <p:cNvSpPr>
            <a:spLocks noGrp="1"/>
          </p:cNvSpPr>
          <p:nvPr>
            <p:ph idx="1"/>
          </p:nvPr>
        </p:nvSpPr>
        <p:spPr>
          <a:xfrm>
            <a:off x="1066800" y="980728"/>
            <a:ext cx="7772400" cy="5616624"/>
          </a:xfrm>
        </p:spPr>
        <p:txBody>
          <a:bodyPr/>
          <a:lstStyle/>
          <a:p>
            <a:pPr marL="342900" lvl="0" indent="-342900">
              <a:lnSpc>
                <a:spcPct val="150000"/>
              </a:lnSpc>
              <a:buFont typeface="+mj-lt"/>
              <a:buAutoNum type="arabicParen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That was a time when the only citizens in Ireland who did not know where to go for education were adults. </a:t>
            </a:r>
          </a:p>
          <a:p>
            <a:pPr lvl="1" indent="-342900">
              <a:lnSpc>
                <a:spcPct val="150000"/>
              </a:lnSpc>
              <a:buFont typeface="+mj-lt"/>
              <a:buAutoNum type="arabicParenR"/>
            </a:pPr>
            <a:r>
              <a:rPr lang="en-IE" sz="1400" kern="100" dirty="0">
                <a:effectLst/>
                <a:latin typeface="Calibri" panose="020F0502020204030204" pitchFamily="34" charset="0"/>
                <a:ea typeface="Calibri" panose="020F0502020204030204" pitchFamily="34" charset="0"/>
                <a:cs typeface="Times New Roman" panose="02020603050405020304" pitchFamily="18" charset="0"/>
              </a:rPr>
              <a:t>Children went to NS, teens went to Secondary Schools, and university and new RTCs. </a:t>
            </a:r>
          </a:p>
          <a:p>
            <a:pPr lvl="1" indent="-342900">
              <a:lnSpc>
                <a:spcPct val="150000"/>
              </a:lnSpc>
              <a:buFont typeface="+mj-lt"/>
              <a:buAutoNum type="arabicParenR"/>
            </a:pPr>
            <a:r>
              <a:rPr lang="en-IE" sz="1400" kern="100" dirty="0">
                <a:effectLst/>
                <a:latin typeface="Calibri" panose="020F0502020204030204" pitchFamily="34" charset="0"/>
                <a:ea typeface="Calibri" panose="020F0502020204030204" pitchFamily="34" charset="0"/>
                <a:cs typeface="Times New Roman" panose="02020603050405020304" pitchFamily="18" charset="0"/>
              </a:rPr>
              <a:t>Only recently, are there any places known as Adult Education Centres &amp; FET Colleges. </a:t>
            </a: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50000"/>
              </a:lnSpc>
              <a:spcAft>
                <a:spcPts val="80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autobiographicals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are the foundation on which all our thinking is based. Hannah Arendt (2018, p. 200) held that rigorous thinking should be grounded in lived experience:</a:t>
            </a:r>
          </a:p>
          <a:p>
            <a:pPr indent="0">
              <a:lnSpc>
                <a:spcPct val="150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…no matter how abstract our theories may sound or how consistent  our arguments may 	appear, there are incidents and stories behind them which at least for ourselves, contain in a 	nutshell the full meaning of whatever we have to  say. Thought itself…arises out of the 	actuality </a:t>
            </a:r>
            <a:r>
              <a:rPr lang="en-US" sz="1400" kern="100" dirty="0">
                <a:latin typeface="Calibri" panose="020F0502020204030204" pitchFamily="34" charset="0"/>
                <a:ea typeface="Calibri" panose="020F0502020204030204" pitchFamily="34" charset="0"/>
                <a:cs typeface="Times New Roman" panose="02020603050405020304" pitchFamily="18" charset="0"/>
              </a:rPr>
              <a:t>o</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 incidents, and incidents of lived experience must remain its guideposts by which 	thinking soars, or into the depths to which it descends.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p>
        </p:txBody>
      </p:sp>
      <p:sp>
        <p:nvSpPr>
          <p:cNvPr id="4" name="Slide Number Placeholder 3">
            <a:extLst>
              <a:ext uri="{FF2B5EF4-FFF2-40B4-BE49-F238E27FC236}">
                <a16:creationId xmlns:a16="http://schemas.microsoft.com/office/drawing/2014/main" id="{BA12C6D2-AFC9-5E26-DE0C-81E858F2C300}"/>
              </a:ext>
            </a:extLst>
          </p:cNvPr>
          <p:cNvSpPr>
            <a:spLocks noGrp="1"/>
          </p:cNvSpPr>
          <p:nvPr>
            <p:ph type="sldNum" sz="quarter" idx="12"/>
          </p:nvPr>
        </p:nvSpPr>
        <p:spPr/>
        <p:txBody>
          <a:bodyPr/>
          <a:lstStyle/>
          <a:p>
            <a:fld id="{FB5823C0-718D-443B-9711-8F65C6E7EDBC}" type="slidenum">
              <a:rPr lang="en-US" smtClean="0"/>
              <a:t>2</a:t>
            </a:fld>
            <a:endParaRPr lang="en-US"/>
          </a:p>
        </p:txBody>
      </p:sp>
    </p:spTree>
    <p:extLst>
      <p:ext uri="{BB962C8B-B14F-4D97-AF65-F5344CB8AC3E}">
        <p14:creationId xmlns:p14="http://schemas.microsoft.com/office/powerpoint/2010/main" val="778540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371600" y="419100"/>
            <a:ext cx="7772400" cy="532622"/>
          </a:xfrm>
        </p:spPr>
        <p:txBody>
          <a:bodyPr/>
          <a:lstStyle/>
          <a:p>
            <a:r>
              <a:rPr lang="en-IE" sz="1800" dirty="0"/>
              <a:t>What is TL?        Slide 1</a:t>
            </a:r>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371600" y="1082352"/>
            <a:ext cx="7557796" cy="4170784"/>
          </a:xfrm>
        </p:spPr>
        <p:txBody>
          <a:bodyPr/>
          <a:lstStyle/>
          <a:p>
            <a:r>
              <a:rPr lang="en-US" sz="1600" dirty="0">
                <a:latin typeface="STIXGeneral-Regular"/>
              </a:rPr>
              <a:t>Transformative learning is according to Mezirow (1985, p. 22) the; </a:t>
            </a:r>
          </a:p>
          <a:p>
            <a:r>
              <a:rPr lang="en-US" sz="1600" dirty="0">
                <a:latin typeface="STIXGeneral-Regular"/>
              </a:rPr>
              <a:t>	</a:t>
            </a:r>
            <a:r>
              <a:rPr lang="en-US" sz="1600" dirty="0">
                <a:latin typeface="STIXGeneral-Italic"/>
              </a:rPr>
              <a:t>…the process of becoming critically aware of how and why the structure of </a:t>
            </a:r>
          </a:p>
          <a:p>
            <a:r>
              <a:rPr lang="en-US" sz="1600" dirty="0">
                <a:latin typeface="STIXGeneral-Italic"/>
              </a:rPr>
              <a:t>	our psychocultural assumptions has come to constrain the way in which we </a:t>
            </a:r>
          </a:p>
          <a:p>
            <a:r>
              <a:rPr lang="en-US" sz="1600" dirty="0">
                <a:latin typeface="STIXGeneral-Italic"/>
              </a:rPr>
              <a:t>	perceive our world, of reconstituting that structure in a way that allows us to </a:t>
            </a:r>
          </a:p>
          <a:p>
            <a:r>
              <a:rPr lang="en-US" sz="1600" dirty="0">
                <a:latin typeface="STIXGeneral-Italic"/>
              </a:rPr>
              <a:t>	be more inclusive and discriminating in our integrating of experience and to </a:t>
            </a:r>
          </a:p>
          <a:p>
            <a:r>
              <a:rPr lang="en-US" sz="1600" dirty="0">
                <a:latin typeface="STIXGeneral-Italic"/>
              </a:rPr>
              <a:t>	act </a:t>
            </a:r>
            <a:r>
              <a:rPr lang="en-IE" sz="1600" dirty="0">
                <a:latin typeface="STIXGeneral-Italic"/>
              </a:rPr>
              <a:t>on these new understandings...</a:t>
            </a:r>
          </a:p>
          <a:p>
            <a:endParaRPr lang="en-US" sz="1600" dirty="0">
              <a:latin typeface="AdvOTb3fe6945.I"/>
            </a:endParaRPr>
          </a:p>
          <a:p>
            <a:pPr algn="l"/>
            <a:r>
              <a:rPr lang="en-IE" sz="1600" b="0" i="0" u="none" strike="noStrike" baseline="0" dirty="0">
                <a:latin typeface="AdvOT6eb13881"/>
              </a:rPr>
              <a:t>For Mezirow (2000: 7</a:t>
            </a:r>
            <a:r>
              <a:rPr lang="en-IE" sz="1600" b="0" i="0" u="none" strike="noStrike" baseline="0" dirty="0">
                <a:latin typeface="AdvOT6eb13881+20"/>
              </a:rPr>
              <a:t>–</a:t>
            </a:r>
            <a:r>
              <a:rPr lang="en-IE" sz="1600" b="0" i="0" u="none" strike="noStrike" baseline="0" dirty="0">
                <a:latin typeface="AdvOT6eb13881"/>
              </a:rPr>
              <a:t>8) transformative learning is:</a:t>
            </a:r>
            <a:r>
              <a:rPr lang="en-IE" sz="1600" dirty="0">
                <a:latin typeface="AdvOT6eb13881"/>
              </a:rPr>
              <a:t>		</a:t>
            </a:r>
            <a:endParaRPr lang="en-IE" sz="1600" b="0" i="0" u="none" strike="noStrike" baseline="0" dirty="0">
              <a:latin typeface="AdvOT6eb13881"/>
            </a:endParaRPr>
          </a:p>
          <a:p>
            <a:pPr algn="l"/>
            <a:r>
              <a:rPr lang="en-US" sz="1600" b="0" i="0" u="none" strike="noStrike" baseline="0" dirty="0">
                <a:latin typeface="AdvOTb3fe6945.I"/>
              </a:rPr>
              <a:t>	the process by which we transform our taken-for-granted frames of reference </a:t>
            </a:r>
          </a:p>
          <a:p>
            <a:pPr algn="l"/>
            <a:r>
              <a:rPr lang="en-US" sz="1600" dirty="0">
                <a:latin typeface="AdvOTb3fe6945.I"/>
              </a:rPr>
              <a:t>	</a:t>
            </a:r>
            <a:r>
              <a:rPr lang="en-US" sz="1600" b="0" i="0" u="none" strike="noStrike" baseline="0" dirty="0">
                <a:latin typeface="AdvOTb3fe6945.I"/>
              </a:rPr>
              <a:t>(meaning perspectives, habits of mind, mind-sets) to make them more </a:t>
            </a:r>
          </a:p>
          <a:p>
            <a:pPr algn="l"/>
            <a:r>
              <a:rPr lang="en-US" sz="1600" dirty="0">
                <a:latin typeface="AdvOTb3fe6945.I"/>
              </a:rPr>
              <a:t>	</a:t>
            </a:r>
            <a:r>
              <a:rPr lang="en-US" sz="1600" b="0" i="0" u="none" strike="noStrike" baseline="0" dirty="0">
                <a:latin typeface="AdvOTb3fe6945.I"/>
              </a:rPr>
              <a:t>inclusive, discriminating, open, emotionally capable of change, and re</a:t>
            </a:r>
            <a:r>
              <a:rPr lang="en-US" sz="1600" b="0" i="0" u="none" strike="noStrike" baseline="0" dirty="0">
                <a:latin typeface="AdvOTb3fe6945.I+fb"/>
              </a:rPr>
              <a:t>fl</a:t>
            </a:r>
            <a:r>
              <a:rPr lang="en-US" sz="1600" b="0" i="0" u="none" strike="noStrike" baseline="0" dirty="0">
                <a:latin typeface="AdvOTb3fe6945.I"/>
              </a:rPr>
              <a:t>ective </a:t>
            </a:r>
          </a:p>
          <a:p>
            <a:pPr algn="l"/>
            <a:r>
              <a:rPr lang="en-US" sz="1600" dirty="0">
                <a:latin typeface="AdvOTb3fe6945.I"/>
              </a:rPr>
              <a:t>	</a:t>
            </a:r>
            <a:r>
              <a:rPr lang="en-US" sz="1600" b="0" i="0" u="none" strike="noStrike" baseline="0" dirty="0">
                <a:latin typeface="AdvOTb3fe6945.I"/>
              </a:rPr>
              <a:t>so that they may generate beliefs and opinions that will prove more true or </a:t>
            </a:r>
          </a:p>
          <a:p>
            <a:pPr algn="l"/>
            <a:r>
              <a:rPr lang="en-US" sz="1600" dirty="0">
                <a:latin typeface="AdvOTb3fe6945.I"/>
              </a:rPr>
              <a:t>	</a:t>
            </a:r>
            <a:r>
              <a:rPr lang="en-US" sz="1600" b="0" i="0" u="none" strike="noStrike" baseline="0" dirty="0">
                <a:latin typeface="AdvOTb3fe6945.I"/>
              </a:rPr>
              <a:t>justi</a:t>
            </a:r>
            <a:r>
              <a:rPr lang="en-US" sz="1600" b="0" i="0" u="none" strike="noStrike" baseline="0" dirty="0">
                <a:latin typeface="AdvOTb3fe6945.I+fb"/>
              </a:rPr>
              <a:t>fi</a:t>
            </a:r>
            <a:r>
              <a:rPr lang="en-US" sz="1600" b="0" i="0" u="none" strike="noStrike" baseline="0" dirty="0">
                <a:latin typeface="AdvOTb3fe6945.I"/>
              </a:rPr>
              <a:t>ed to guide action.</a:t>
            </a:r>
          </a:p>
          <a:p>
            <a:pPr algn="l"/>
            <a:endParaRPr lang="en-IE" sz="1600" b="0" i="0" u="none" strike="noStrike" baseline="0" dirty="0">
              <a:latin typeface="AdvOTb3fe6945.I"/>
            </a:endParaRPr>
          </a:p>
        </p:txBody>
      </p:sp>
      <p:sp>
        <p:nvSpPr>
          <p:cNvPr id="5" name="Slide Number Placeholder 4">
            <a:extLst>
              <a:ext uri="{FF2B5EF4-FFF2-40B4-BE49-F238E27FC236}">
                <a16:creationId xmlns:a16="http://schemas.microsoft.com/office/drawing/2014/main" id="{E35EE69B-18D4-C039-4F57-6F00805D58CB}"/>
              </a:ext>
            </a:extLst>
          </p:cNvPr>
          <p:cNvSpPr>
            <a:spLocks noGrp="1"/>
          </p:cNvSpPr>
          <p:nvPr>
            <p:ph type="sldNum" sz="quarter" idx="4"/>
          </p:nvPr>
        </p:nvSpPr>
        <p:spPr/>
        <p:txBody>
          <a:bodyPr/>
          <a:lstStyle/>
          <a:p>
            <a:fld id="{FB5823C0-718D-443B-9711-8F65C6E7EDBC}" type="slidenum">
              <a:rPr lang="en-US" smtClean="0"/>
              <a:t>20</a:t>
            </a:fld>
            <a:endParaRPr lang="en-US"/>
          </a:p>
        </p:txBody>
      </p:sp>
    </p:spTree>
    <p:extLst>
      <p:ext uri="{BB962C8B-B14F-4D97-AF65-F5344CB8AC3E}">
        <p14:creationId xmlns:p14="http://schemas.microsoft.com/office/powerpoint/2010/main" val="2858744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143000" y="438150"/>
            <a:ext cx="7772400" cy="885825"/>
          </a:xfrm>
        </p:spPr>
        <p:txBody>
          <a:bodyPr/>
          <a:lstStyle/>
          <a:p>
            <a:r>
              <a:rPr lang="en-IE" sz="1800" dirty="0"/>
              <a:t>Slide 2</a:t>
            </a:r>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143000" y="1847850"/>
            <a:ext cx="7772400" cy="4019550"/>
          </a:xfrm>
        </p:spPr>
        <p:txBody>
          <a:bodyPr/>
          <a:lstStyle/>
          <a:p>
            <a:endParaRPr lang="en-US" sz="1400" dirty="0"/>
          </a:p>
          <a:p>
            <a:endParaRPr lang="en-US" sz="1400" dirty="0"/>
          </a:p>
          <a:p>
            <a:r>
              <a:rPr lang="en-US" sz="1400" dirty="0"/>
              <a:t>TL is a critical process of </a:t>
            </a:r>
          </a:p>
          <a:p>
            <a:endParaRPr lang="en-US" sz="1400" dirty="0"/>
          </a:p>
          <a:p>
            <a:r>
              <a:rPr lang="en-US" sz="1400" dirty="0"/>
              <a:t>	becoming critically aware of how and why the structure of our psychocultural </a:t>
            </a:r>
          </a:p>
          <a:p>
            <a:r>
              <a:rPr lang="en-US" sz="1400" dirty="0"/>
              <a:t>	assumptions has come to constrain the way in which we perceive our world, of </a:t>
            </a:r>
          </a:p>
          <a:p>
            <a:r>
              <a:rPr lang="en-US" sz="1400" dirty="0"/>
              <a:t>	reconstituting that structure in a way that allows us to be more inclusive and </a:t>
            </a:r>
          </a:p>
          <a:p>
            <a:r>
              <a:rPr lang="en-US" sz="1400" dirty="0"/>
              <a:t>	discriminating in our integrating of experience and to act on these new </a:t>
            </a:r>
          </a:p>
          <a:p>
            <a:r>
              <a:rPr lang="en-US" sz="1400" dirty="0"/>
              <a:t>	understandings.</a:t>
            </a:r>
            <a:r>
              <a:rPr lang="en-US" sz="1050" dirty="0"/>
              <a:t> </a:t>
            </a:r>
            <a:endParaRPr lang="en-IE" sz="1600" dirty="0"/>
          </a:p>
        </p:txBody>
      </p:sp>
      <p:sp>
        <p:nvSpPr>
          <p:cNvPr id="4" name="Slide Number Placeholder 3">
            <a:extLst>
              <a:ext uri="{FF2B5EF4-FFF2-40B4-BE49-F238E27FC236}">
                <a16:creationId xmlns:a16="http://schemas.microsoft.com/office/drawing/2014/main" id="{62671869-254B-D944-83E7-DBFE0CBC284C}"/>
              </a:ext>
            </a:extLst>
          </p:cNvPr>
          <p:cNvSpPr>
            <a:spLocks noGrp="1"/>
          </p:cNvSpPr>
          <p:nvPr>
            <p:ph type="sldNum" sz="quarter" idx="4"/>
          </p:nvPr>
        </p:nvSpPr>
        <p:spPr/>
        <p:txBody>
          <a:bodyPr/>
          <a:lstStyle/>
          <a:p>
            <a:fld id="{FB5823C0-718D-443B-9711-8F65C6E7EDBC}" type="slidenum">
              <a:rPr lang="en-US" smtClean="0"/>
              <a:t>21</a:t>
            </a:fld>
            <a:endParaRPr lang="en-US"/>
          </a:p>
        </p:txBody>
      </p:sp>
    </p:spTree>
    <p:extLst>
      <p:ext uri="{BB962C8B-B14F-4D97-AF65-F5344CB8AC3E}">
        <p14:creationId xmlns:p14="http://schemas.microsoft.com/office/powerpoint/2010/main" val="362333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C726985-E07F-14DB-7479-7AA8FCBA692C}"/>
              </a:ext>
            </a:extLst>
          </p:cNvPr>
          <p:cNvSpPr>
            <a:spLocks noChangeArrowheads="1"/>
          </p:cNvSpPr>
          <p:nvPr/>
        </p:nvSpPr>
        <p:spPr bwMode="auto">
          <a:xfrm>
            <a:off x="914400" y="304800"/>
            <a:ext cx="78486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EAEAEA"/>
                </a:solidFill>
                <a:effectLst/>
                <a:uLnTx/>
                <a:uFillTx/>
                <a:latin typeface="Arial" panose="020B0604020202020204" pitchFamily="34" charset="0"/>
                <a:ea typeface="+mn-ea"/>
                <a:cs typeface="Times New Roman" panose="02020603050405020304" pitchFamily="18" charset="0"/>
              </a:rPr>
              <a:t>When students arrive they bring with them their hopes, despair, expectations, knowledge, which they got by living. Freire puts it this way:</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EAEAEA"/>
                </a:solidFill>
                <a:effectLst/>
                <a:uLnTx/>
                <a:uFillTx/>
                <a:latin typeface="Arial" panose="020B0604020202020204" pitchFamily="34" charset="0"/>
                <a:ea typeface="+mn-ea"/>
                <a:cs typeface="Times New Roman" panose="02020603050405020304" pitchFamily="18" charset="0"/>
              </a:rPr>
              <a:t> </a:t>
            </a:r>
            <a:endParaRPr kumimoji="0" lang="en-US" altLang="en-US" sz="1000" b="0" i="0" u="none" strike="noStrike" kern="1200" cap="none" spc="0" normalizeH="0" baseline="0" noProof="0" dirty="0">
              <a:ln>
                <a:noFill/>
              </a:ln>
              <a:solidFill>
                <a:srgbClr val="EAEAEA"/>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1" u="none" strike="noStrike" kern="1200" cap="none" spc="0" normalizeH="0" baseline="0" noProof="0" dirty="0">
                <a:ln>
                  <a:noFill/>
                </a:ln>
                <a:solidFill>
                  <a:srgbClr val="EAEAEA"/>
                </a:solidFill>
                <a:effectLst/>
                <a:uLnTx/>
                <a:uFillTx/>
                <a:latin typeface="Arial" panose="020B0604020202020204" pitchFamily="34" charset="0"/>
                <a:ea typeface="+mn-ea"/>
                <a:cs typeface="Times New Roman" panose="02020603050405020304" pitchFamily="18" charset="0"/>
              </a:rPr>
              <a:t>They do not arrive empty. They arrive full of things....they bring with them their knowledge at the level of common sense, and they have the right to go beyond this level of knowledge....This is a right that the people have, and I call it the right to know better what they already know. Knowing better means precisely going beyond the common sense in order to discover the reason for the facts. </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2400" b="0" i="1" u="none" strike="noStrike" kern="1200" cap="none" spc="0" normalizeH="0" baseline="0" noProof="0" dirty="0">
              <a:ln>
                <a:noFill/>
              </a:ln>
              <a:solidFill>
                <a:srgbClr val="EAEAEA"/>
              </a:solidFill>
              <a:effectLst/>
              <a:uLnTx/>
              <a:uFillTx/>
              <a:latin typeface="Arial" panose="020B0604020202020204" pitchFamily="34" charset="0"/>
              <a:ea typeface="+mn-ea"/>
              <a:cs typeface="+mn-cs"/>
            </a:endParaRPr>
          </a:p>
        </p:txBody>
      </p:sp>
      <p:sp>
        <p:nvSpPr>
          <p:cNvPr id="2" name="Slide Number Placeholder 1">
            <a:extLst>
              <a:ext uri="{FF2B5EF4-FFF2-40B4-BE49-F238E27FC236}">
                <a16:creationId xmlns:a16="http://schemas.microsoft.com/office/drawing/2014/main" id="{BE7F9630-4106-8017-88FE-FA143B0D59E1}"/>
              </a:ext>
            </a:extLst>
          </p:cNvPr>
          <p:cNvSpPr>
            <a:spLocks noGrp="1"/>
          </p:cNvSpPr>
          <p:nvPr>
            <p:ph type="sldNum" sz="quarter" idx="12"/>
          </p:nvPr>
        </p:nvSpPr>
        <p:spPr/>
        <p:txBody>
          <a:bodyPr/>
          <a:lstStyle/>
          <a:p>
            <a:fld id="{FB5823C0-718D-443B-9711-8F65C6E7EDBC}"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F664-FFD6-5964-F8A2-49FB8D934BB3}"/>
              </a:ext>
            </a:extLst>
          </p:cNvPr>
          <p:cNvSpPr>
            <a:spLocks noGrp="1"/>
          </p:cNvSpPr>
          <p:nvPr>
            <p:ph type="ctrTitle"/>
          </p:nvPr>
        </p:nvSpPr>
        <p:spPr>
          <a:xfrm>
            <a:off x="1143000" y="442452"/>
            <a:ext cx="7772400" cy="1002890"/>
          </a:xfrm>
        </p:spPr>
        <p:txBody>
          <a:bodyPr/>
          <a:lstStyle/>
          <a:p>
            <a:r>
              <a:rPr lang="en-IE" sz="1800" dirty="0"/>
              <a:t>The First Idea: Recognition is Transformative</a:t>
            </a:r>
          </a:p>
        </p:txBody>
      </p:sp>
      <p:sp>
        <p:nvSpPr>
          <p:cNvPr id="3" name="Subtitle 2">
            <a:extLst>
              <a:ext uri="{FF2B5EF4-FFF2-40B4-BE49-F238E27FC236}">
                <a16:creationId xmlns:a16="http://schemas.microsoft.com/office/drawing/2014/main" id="{82CF77BC-A37F-1070-9B4B-401DD29B19CD}"/>
              </a:ext>
            </a:extLst>
          </p:cNvPr>
          <p:cNvSpPr>
            <a:spLocks noGrp="1"/>
          </p:cNvSpPr>
          <p:nvPr>
            <p:ph type="subTitle" idx="1"/>
          </p:nvPr>
        </p:nvSpPr>
        <p:spPr>
          <a:xfrm>
            <a:off x="1288026" y="1671484"/>
            <a:ext cx="7246374" cy="4195916"/>
          </a:xfrm>
        </p:spPr>
        <p:txBody>
          <a:bodyPr/>
          <a:lstStyle/>
          <a:p>
            <a:r>
              <a:rPr lang="en-IE" sz="1600" dirty="0"/>
              <a:t>Recognition is a vital human need.</a:t>
            </a:r>
          </a:p>
          <a:p>
            <a:endParaRPr lang="en-IE" sz="1600" dirty="0"/>
          </a:p>
          <a:p>
            <a:r>
              <a:rPr lang="en-IE" sz="1600" dirty="0"/>
              <a:t>We are always interconnected, “the self is always plural” (Brecht).</a:t>
            </a:r>
          </a:p>
          <a:p>
            <a:endParaRPr lang="en-IE" sz="1600" dirty="0"/>
          </a:p>
          <a:p>
            <a:r>
              <a:rPr lang="en-IE" sz="1600" dirty="0"/>
              <a:t>“Once upon a time….” ….in order to survive each one needs an adult who will feed, nurture, care for, and provide a safe place from which to begin our journey of exploring the world.</a:t>
            </a:r>
          </a:p>
          <a:p>
            <a:endParaRPr lang="en-IE" sz="1600" dirty="0"/>
          </a:p>
          <a:p>
            <a:r>
              <a:rPr lang="en-IE" sz="1600" dirty="0"/>
              <a:t>In these moments (experiences) our brain is wired and fired with an internal map of how the world of interpersonal relationships operates.</a:t>
            </a:r>
          </a:p>
          <a:p>
            <a:endParaRPr lang="en-IE" sz="1600" dirty="0"/>
          </a:p>
          <a:p>
            <a:r>
              <a:rPr lang="en-IE" sz="1600" dirty="0"/>
              <a:t>This is how we become somebody (an identity).</a:t>
            </a:r>
          </a:p>
          <a:p>
            <a:endParaRPr lang="en-IE" sz="1600" dirty="0"/>
          </a:p>
          <a:p>
            <a:r>
              <a:rPr lang="en-IE" sz="1600" dirty="0"/>
              <a:t>The vital ingredient is recognition…..an adult recognises the infant as….</a:t>
            </a:r>
          </a:p>
          <a:p>
            <a:endParaRPr lang="en-IE" sz="1600" dirty="0"/>
          </a:p>
          <a:p>
            <a:endParaRPr lang="en-IE" sz="1600" dirty="0"/>
          </a:p>
        </p:txBody>
      </p:sp>
      <p:sp>
        <p:nvSpPr>
          <p:cNvPr id="4" name="Slide Number Placeholder 3">
            <a:extLst>
              <a:ext uri="{FF2B5EF4-FFF2-40B4-BE49-F238E27FC236}">
                <a16:creationId xmlns:a16="http://schemas.microsoft.com/office/drawing/2014/main" id="{35878FE0-09E8-20E3-5F8B-3F04ECB22E33}"/>
              </a:ext>
            </a:extLst>
          </p:cNvPr>
          <p:cNvSpPr>
            <a:spLocks noGrp="1"/>
          </p:cNvSpPr>
          <p:nvPr>
            <p:ph type="sldNum" sz="quarter" idx="4"/>
          </p:nvPr>
        </p:nvSpPr>
        <p:spPr/>
        <p:txBody>
          <a:bodyPr/>
          <a:lstStyle/>
          <a:p>
            <a:fld id="{FB5823C0-718D-443B-9711-8F65C6E7EDBC}" type="slidenum">
              <a:rPr lang="en-US" smtClean="0"/>
              <a:t>23</a:t>
            </a:fld>
            <a:endParaRPr lang="en-US"/>
          </a:p>
        </p:txBody>
      </p:sp>
    </p:spTree>
    <p:extLst>
      <p:ext uri="{BB962C8B-B14F-4D97-AF65-F5344CB8AC3E}">
        <p14:creationId xmlns:p14="http://schemas.microsoft.com/office/powerpoint/2010/main" val="4167891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t>The Struggle for Recognition</a:t>
            </a:r>
            <a:endParaRPr lang="en-US" sz="2400" dirty="0"/>
          </a:p>
        </p:txBody>
      </p:sp>
      <p:sp>
        <p:nvSpPr>
          <p:cNvPr id="3" name="Content Placeholder 2"/>
          <p:cNvSpPr>
            <a:spLocks noGrp="1"/>
          </p:cNvSpPr>
          <p:nvPr>
            <p:ph idx="1"/>
          </p:nvPr>
        </p:nvSpPr>
        <p:spPr/>
        <p:txBody>
          <a:bodyPr/>
          <a:lstStyle/>
          <a:p>
            <a:r>
              <a:rPr lang="en-IE" sz="2000" dirty="0"/>
              <a:t>Without recognition life will not flourish, develop, grow.</a:t>
            </a:r>
          </a:p>
          <a:p>
            <a:r>
              <a:rPr lang="en-IE" sz="2000" dirty="0"/>
              <a:t>Bowlby, Winnicott, etc.</a:t>
            </a:r>
          </a:p>
          <a:p>
            <a:r>
              <a:rPr lang="en-IE" sz="2000" dirty="0"/>
              <a:t>The struggle for recognition is:</a:t>
            </a:r>
            <a:endParaRPr lang="en-IE" sz="1600" dirty="0"/>
          </a:p>
          <a:p>
            <a:pPr lvl="1"/>
            <a:r>
              <a:rPr lang="en-IE" sz="1600" dirty="0"/>
              <a:t>Not just confined to infancy</a:t>
            </a:r>
          </a:p>
          <a:p>
            <a:pPr lvl="1"/>
            <a:r>
              <a:rPr lang="en-IE" sz="1600" dirty="0"/>
              <a:t>Emerges to be achieved (recognition that is) again and again</a:t>
            </a:r>
          </a:p>
          <a:p>
            <a:pPr lvl="1"/>
            <a:r>
              <a:rPr lang="en-IE" sz="1600" dirty="0"/>
              <a:t>In relationships in family and interpersonally</a:t>
            </a:r>
          </a:p>
          <a:p>
            <a:pPr lvl="1"/>
            <a:r>
              <a:rPr lang="en-IE" sz="1600" dirty="0"/>
              <a:t>In laws, recognised as citizen, as having rights, etc</a:t>
            </a:r>
          </a:p>
          <a:p>
            <a:pPr lvl="1"/>
            <a:r>
              <a:rPr lang="en-IE" sz="1600" dirty="0"/>
              <a:t>In work and in community where solidarity and care are exercised</a:t>
            </a:r>
          </a:p>
          <a:p>
            <a:pPr lvl="1"/>
            <a:r>
              <a:rPr lang="en-IE" sz="1600" dirty="0"/>
              <a:t>This developmental journey toward identity is LIFELONG</a:t>
            </a:r>
          </a:p>
          <a:p>
            <a:r>
              <a:rPr lang="en-IE" sz="2000" dirty="0"/>
              <a:t>A key moment in the thinking of the 3</a:t>
            </a:r>
            <a:r>
              <a:rPr lang="en-IE" sz="2000" baseline="30000" dirty="0"/>
              <a:t>rd</a:t>
            </a:r>
            <a:r>
              <a:rPr lang="en-IE" sz="2000" dirty="0"/>
              <a:t> generation of critical theorists. [many implications....].</a:t>
            </a:r>
            <a:endParaRPr lang="en-US" sz="2000" dirty="0"/>
          </a:p>
        </p:txBody>
      </p:sp>
      <p:sp>
        <p:nvSpPr>
          <p:cNvPr id="5" name="Slide Number Placeholder 4">
            <a:extLst>
              <a:ext uri="{FF2B5EF4-FFF2-40B4-BE49-F238E27FC236}">
                <a16:creationId xmlns:a16="http://schemas.microsoft.com/office/drawing/2014/main" id="{72337E13-0A6B-A3E7-9CD7-B2D74B3A9402}"/>
              </a:ext>
            </a:extLst>
          </p:cNvPr>
          <p:cNvSpPr>
            <a:spLocks noGrp="1"/>
          </p:cNvSpPr>
          <p:nvPr>
            <p:ph type="sldNum" sz="quarter" idx="12"/>
          </p:nvPr>
        </p:nvSpPr>
        <p:spPr/>
        <p:txBody>
          <a:bodyPr/>
          <a:lstStyle/>
          <a:p>
            <a:fld id="{FB5823C0-718D-443B-9711-8F65C6E7EDBC}" type="slidenum">
              <a:rPr lang="en-US" smtClean="0"/>
              <a:t>24</a:t>
            </a:fld>
            <a:endParaRPr lang="en-US"/>
          </a:p>
        </p:txBody>
      </p:sp>
    </p:spTree>
    <p:extLst>
      <p:ext uri="{BB962C8B-B14F-4D97-AF65-F5344CB8AC3E}">
        <p14:creationId xmlns:p14="http://schemas.microsoft.com/office/powerpoint/2010/main" val="300085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t>How important is the struggle for recognition?</a:t>
            </a:r>
            <a:endParaRPr lang="en-US" sz="2400" dirty="0"/>
          </a:p>
        </p:txBody>
      </p:sp>
      <p:sp>
        <p:nvSpPr>
          <p:cNvPr id="3" name="Content Placeholder 2"/>
          <p:cNvSpPr>
            <a:spLocks noGrp="1"/>
          </p:cNvSpPr>
          <p:nvPr>
            <p:ph idx="1"/>
          </p:nvPr>
        </p:nvSpPr>
        <p:spPr/>
        <p:txBody>
          <a:bodyPr/>
          <a:lstStyle/>
          <a:p>
            <a:r>
              <a:rPr lang="en-IE" sz="2000" dirty="0"/>
              <a:t>Think of the denial of recognition</a:t>
            </a:r>
          </a:p>
          <a:p>
            <a:pPr lvl="1"/>
            <a:r>
              <a:rPr lang="en-IE" sz="1600" dirty="0"/>
              <a:t>To children, in families, in relationships</a:t>
            </a:r>
          </a:p>
          <a:p>
            <a:pPr lvl="1"/>
            <a:r>
              <a:rPr lang="en-IE" sz="1600" dirty="0"/>
              <a:t>In laws</a:t>
            </a:r>
          </a:p>
          <a:p>
            <a:pPr lvl="1"/>
            <a:r>
              <a:rPr lang="en-IE" sz="1600" dirty="0"/>
              <a:t>At work</a:t>
            </a:r>
            <a:endParaRPr lang="en-US" sz="1600" dirty="0"/>
          </a:p>
          <a:p>
            <a:r>
              <a:rPr lang="en-IE" sz="2000" dirty="0"/>
              <a:t>According to Axel Honneth ‘misrecognition is the pathology of these capitalist times’. </a:t>
            </a:r>
          </a:p>
          <a:p>
            <a:r>
              <a:rPr lang="en-IE" sz="2000" dirty="0"/>
              <a:t>Misrecognition is profoundly destructive because?</a:t>
            </a:r>
          </a:p>
          <a:p>
            <a:pPr lvl="1"/>
            <a:r>
              <a:rPr lang="en-IE" sz="1600" dirty="0"/>
              <a:t>Not recognising is not only social and political &amp;....but personal</a:t>
            </a:r>
            <a:endParaRPr lang="en-IE" sz="2000" dirty="0"/>
          </a:p>
          <a:p>
            <a:r>
              <a:rPr lang="en-IE" sz="2000" dirty="0"/>
              <a:t>The struggle for recognition is the motivation for social change: the struggle for recognition bridges methodological gap between the traditional polarities/dualisms of structure and agency.</a:t>
            </a:r>
          </a:p>
          <a:p>
            <a:r>
              <a:rPr lang="en-IE" sz="2000" dirty="0"/>
              <a:t>If recent thinking sees that the personal is political; we can now (in dialectical moments) see the political is personal.</a:t>
            </a:r>
          </a:p>
        </p:txBody>
      </p:sp>
      <p:sp>
        <p:nvSpPr>
          <p:cNvPr id="5" name="Slide Number Placeholder 4">
            <a:extLst>
              <a:ext uri="{FF2B5EF4-FFF2-40B4-BE49-F238E27FC236}">
                <a16:creationId xmlns:a16="http://schemas.microsoft.com/office/drawing/2014/main" id="{7A7C8D19-3751-D313-A6AF-EDEE1E2F06D1}"/>
              </a:ext>
            </a:extLst>
          </p:cNvPr>
          <p:cNvSpPr>
            <a:spLocks noGrp="1"/>
          </p:cNvSpPr>
          <p:nvPr>
            <p:ph type="sldNum" sz="quarter" idx="12"/>
          </p:nvPr>
        </p:nvSpPr>
        <p:spPr/>
        <p:txBody>
          <a:bodyPr/>
          <a:lstStyle/>
          <a:p>
            <a:fld id="{FB5823C0-718D-443B-9711-8F65C6E7EDBC}" type="slidenum">
              <a:rPr lang="en-US" smtClean="0"/>
              <a:t>25</a:t>
            </a:fld>
            <a:endParaRPr lang="en-US"/>
          </a:p>
        </p:txBody>
      </p:sp>
    </p:spTree>
    <p:extLst>
      <p:ext uri="{BB962C8B-B14F-4D97-AF65-F5344CB8AC3E}">
        <p14:creationId xmlns:p14="http://schemas.microsoft.com/office/powerpoint/2010/main" val="2218439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F664-FFD6-5964-F8A2-49FB8D934BB3}"/>
              </a:ext>
            </a:extLst>
          </p:cNvPr>
          <p:cNvSpPr>
            <a:spLocks noGrp="1"/>
          </p:cNvSpPr>
          <p:nvPr>
            <p:ph type="ctrTitle"/>
          </p:nvPr>
        </p:nvSpPr>
        <p:spPr>
          <a:xfrm>
            <a:off x="1143000" y="442452"/>
            <a:ext cx="7772400" cy="1002890"/>
          </a:xfrm>
        </p:spPr>
        <p:txBody>
          <a:bodyPr/>
          <a:lstStyle/>
          <a:p>
            <a:r>
              <a:rPr lang="en-IE" sz="1800" dirty="0"/>
              <a:t>The First Idea</a:t>
            </a:r>
          </a:p>
        </p:txBody>
      </p:sp>
      <p:sp>
        <p:nvSpPr>
          <p:cNvPr id="3" name="Subtitle 2">
            <a:extLst>
              <a:ext uri="{FF2B5EF4-FFF2-40B4-BE49-F238E27FC236}">
                <a16:creationId xmlns:a16="http://schemas.microsoft.com/office/drawing/2014/main" id="{82CF77BC-A37F-1070-9B4B-401DD29B19CD}"/>
              </a:ext>
            </a:extLst>
          </p:cNvPr>
          <p:cNvSpPr>
            <a:spLocks noGrp="1"/>
          </p:cNvSpPr>
          <p:nvPr>
            <p:ph type="subTitle" idx="1"/>
          </p:nvPr>
        </p:nvSpPr>
        <p:spPr>
          <a:xfrm>
            <a:off x="1435510" y="1730477"/>
            <a:ext cx="7098890" cy="4136923"/>
          </a:xfrm>
        </p:spPr>
        <p:txBody>
          <a:bodyPr/>
          <a:lstStyle/>
          <a:p>
            <a:r>
              <a:rPr lang="en-IE" sz="1600" dirty="0"/>
              <a:t>The political is personal;</a:t>
            </a:r>
          </a:p>
          <a:p>
            <a:endParaRPr lang="en-IE" sz="1600" dirty="0"/>
          </a:p>
          <a:p>
            <a:r>
              <a:rPr lang="en-IE" sz="1600" dirty="0"/>
              <a:t>The social is personal;</a:t>
            </a:r>
          </a:p>
          <a:p>
            <a:endParaRPr lang="en-IE" sz="1600" dirty="0"/>
          </a:p>
          <a:p>
            <a:r>
              <a:rPr lang="en-IE" sz="1600" dirty="0"/>
              <a:t>What institutions do is experienced as personal.</a:t>
            </a:r>
          </a:p>
        </p:txBody>
      </p:sp>
      <p:sp>
        <p:nvSpPr>
          <p:cNvPr id="4" name="Slide Number Placeholder 3">
            <a:extLst>
              <a:ext uri="{FF2B5EF4-FFF2-40B4-BE49-F238E27FC236}">
                <a16:creationId xmlns:a16="http://schemas.microsoft.com/office/drawing/2014/main" id="{57641CD9-8498-5A23-05E6-466105D7DD42}"/>
              </a:ext>
            </a:extLst>
          </p:cNvPr>
          <p:cNvSpPr>
            <a:spLocks noGrp="1"/>
          </p:cNvSpPr>
          <p:nvPr>
            <p:ph type="sldNum" sz="quarter" idx="4"/>
          </p:nvPr>
        </p:nvSpPr>
        <p:spPr/>
        <p:txBody>
          <a:bodyPr/>
          <a:lstStyle/>
          <a:p>
            <a:fld id="{FB5823C0-718D-443B-9711-8F65C6E7EDBC}" type="slidenum">
              <a:rPr lang="en-US" smtClean="0"/>
              <a:t>26</a:t>
            </a:fld>
            <a:endParaRPr lang="en-US"/>
          </a:p>
        </p:txBody>
      </p:sp>
    </p:spTree>
    <p:extLst>
      <p:ext uri="{BB962C8B-B14F-4D97-AF65-F5344CB8AC3E}">
        <p14:creationId xmlns:p14="http://schemas.microsoft.com/office/powerpoint/2010/main" val="435214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F664-FFD6-5964-F8A2-49FB8D934BB3}"/>
              </a:ext>
            </a:extLst>
          </p:cNvPr>
          <p:cNvSpPr>
            <a:spLocks noGrp="1"/>
          </p:cNvSpPr>
          <p:nvPr>
            <p:ph type="ctrTitle"/>
          </p:nvPr>
        </p:nvSpPr>
        <p:spPr>
          <a:xfrm>
            <a:off x="1143000" y="442452"/>
            <a:ext cx="7772400" cy="1002890"/>
          </a:xfrm>
        </p:spPr>
        <p:txBody>
          <a:bodyPr/>
          <a:lstStyle/>
          <a:p>
            <a:r>
              <a:rPr lang="en-IE" sz="1800" dirty="0"/>
              <a:t>The Second Idea</a:t>
            </a:r>
          </a:p>
        </p:txBody>
      </p:sp>
      <p:sp>
        <p:nvSpPr>
          <p:cNvPr id="3" name="Subtitle 2">
            <a:extLst>
              <a:ext uri="{FF2B5EF4-FFF2-40B4-BE49-F238E27FC236}">
                <a16:creationId xmlns:a16="http://schemas.microsoft.com/office/drawing/2014/main" id="{82CF77BC-A37F-1070-9B4B-401DD29B19CD}"/>
              </a:ext>
            </a:extLst>
          </p:cNvPr>
          <p:cNvSpPr>
            <a:spLocks noGrp="1"/>
          </p:cNvSpPr>
          <p:nvPr>
            <p:ph type="subTitle" idx="1"/>
          </p:nvPr>
        </p:nvSpPr>
        <p:spPr>
          <a:xfrm>
            <a:off x="1278194" y="1838632"/>
            <a:ext cx="7256206" cy="4028768"/>
          </a:xfrm>
        </p:spPr>
        <p:txBody>
          <a:bodyPr/>
          <a:lstStyle/>
          <a:p>
            <a:r>
              <a:rPr lang="en-IE" sz="1600" dirty="0"/>
              <a:t>The pursuit of recognition is lifelong – the struggle is lifelong and involves a great deal of learning…. This is lifelong learning!</a:t>
            </a:r>
          </a:p>
          <a:p>
            <a:endParaRPr lang="en-IE" sz="1600" dirty="0"/>
          </a:p>
          <a:p>
            <a:r>
              <a:rPr lang="en-IE" sz="1600" dirty="0"/>
              <a:t>Recognition is not just (good) for infants. Recognitions happen in three areas:</a:t>
            </a:r>
          </a:p>
          <a:p>
            <a:endParaRPr lang="en-IE" sz="1600" dirty="0"/>
          </a:p>
          <a:p>
            <a:r>
              <a:rPr lang="en-IE" sz="1600" dirty="0"/>
              <a:t>	Interpersonal relationships in family and among close friends;</a:t>
            </a:r>
          </a:p>
          <a:p>
            <a:endParaRPr lang="en-IE" sz="1600" dirty="0"/>
          </a:p>
          <a:p>
            <a:r>
              <a:rPr lang="en-IE" sz="1600" dirty="0"/>
              <a:t>	In the legal – policy world</a:t>
            </a:r>
          </a:p>
          <a:p>
            <a:endParaRPr lang="en-IE" sz="1600" dirty="0"/>
          </a:p>
          <a:p>
            <a:r>
              <a:rPr lang="en-IE" sz="1600" dirty="0"/>
              <a:t>	In the world of work</a:t>
            </a:r>
          </a:p>
          <a:p>
            <a:endParaRPr lang="en-IE" sz="1600" dirty="0"/>
          </a:p>
          <a:p>
            <a:r>
              <a:rPr lang="en-IE" sz="1600" dirty="0"/>
              <a:t>	</a:t>
            </a:r>
          </a:p>
        </p:txBody>
      </p:sp>
      <p:sp>
        <p:nvSpPr>
          <p:cNvPr id="4" name="Slide Number Placeholder 3">
            <a:extLst>
              <a:ext uri="{FF2B5EF4-FFF2-40B4-BE49-F238E27FC236}">
                <a16:creationId xmlns:a16="http://schemas.microsoft.com/office/drawing/2014/main" id="{1B55663A-87A3-08BC-36DE-B4077EB0433B}"/>
              </a:ext>
            </a:extLst>
          </p:cNvPr>
          <p:cNvSpPr>
            <a:spLocks noGrp="1"/>
          </p:cNvSpPr>
          <p:nvPr>
            <p:ph type="sldNum" sz="quarter" idx="4"/>
          </p:nvPr>
        </p:nvSpPr>
        <p:spPr/>
        <p:txBody>
          <a:bodyPr/>
          <a:lstStyle/>
          <a:p>
            <a:fld id="{FB5823C0-718D-443B-9711-8F65C6E7EDBC}" type="slidenum">
              <a:rPr lang="en-US" smtClean="0"/>
              <a:t>27</a:t>
            </a:fld>
            <a:endParaRPr lang="en-US"/>
          </a:p>
        </p:txBody>
      </p:sp>
    </p:spTree>
    <p:extLst>
      <p:ext uri="{BB962C8B-B14F-4D97-AF65-F5344CB8AC3E}">
        <p14:creationId xmlns:p14="http://schemas.microsoft.com/office/powerpoint/2010/main" val="3597857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891952"/>
          </a:xfrm>
        </p:spPr>
        <p:txBody>
          <a:bodyPr/>
          <a:lstStyle/>
          <a:p>
            <a:r>
              <a:rPr lang="en-US" sz="2000" dirty="0"/>
              <a:t>Axel </a:t>
            </a:r>
            <a:r>
              <a:rPr lang="en-US" sz="2000" dirty="0" err="1"/>
              <a:t>Honneth</a:t>
            </a:r>
            <a:endParaRPr lang="en-US" sz="2000" dirty="0"/>
          </a:p>
        </p:txBody>
      </p:sp>
      <p:sp>
        <p:nvSpPr>
          <p:cNvPr id="3" name="Content Placeholder 2"/>
          <p:cNvSpPr>
            <a:spLocks noGrp="1"/>
          </p:cNvSpPr>
          <p:nvPr>
            <p:ph idx="1"/>
          </p:nvPr>
        </p:nvSpPr>
        <p:spPr>
          <a:xfrm>
            <a:off x="971600" y="1268760"/>
            <a:ext cx="7772400" cy="4114800"/>
          </a:xfrm>
        </p:spPr>
        <p:txBody>
          <a:bodyPr/>
          <a:lstStyle/>
          <a:p>
            <a:r>
              <a:rPr lang="en-US" sz="2000" dirty="0"/>
              <a:t>The key insight for me is the huge amount of research that shows that: </a:t>
            </a:r>
          </a:p>
          <a:p>
            <a:pPr marL="457200" indent="-457200">
              <a:buAutoNum type="arabicPeriod"/>
            </a:pPr>
            <a:r>
              <a:rPr lang="en-US" sz="2000" dirty="0"/>
              <a:t>The respect and recognition received by a child is developmental; </a:t>
            </a:r>
          </a:p>
          <a:p>
            <a:pPr marL="457200" indent="-457200">
              <a:buAutoNum type="arabicPeriod"/>
            </a:pPr>
            <a:endParaRPr lang="en-US" sz="2000" dirty="0"/>
          </a:p>
          <a:p>
            <a:pPr marL="457200" indent="-457200">
              <a:buFont typeface="+mj-lt"/>
              <a:buAutoNum type="arabicPeriod"/>
            </a:pPr>
            <a:r>
              <a:rPr lang="en-US" sz="2000" dirty="0"/>
              <a:t>It is this recognition/respect that characterizes all relationships; </a:t>
            </a:r>
          </a:p>
          <a:p>
            <a:pPr marL="457200" indent="-457200">
              <a:buFont typeface="+mj-lt"/>
              <a:buAutoNum type="arabicPeriod"/>
            </a:pPr>
            <a:endParaRPr lang="en-US" sz="2000" dirty="0"/>
          </a:p>
          <a:p>
            <a:pPr marL="457200" indent="-457200">
              <a:buFont typeface="+mj-lt"/>
              <a:buAutoNum type="arabicPeriod"/>
            </a:pPr>
            <a:r>
              <a:rPr lang="en-US" sz="2000" dirty="0"/>
              <a:t>Adults too throughout our lives seek out, need and treasure this recognition; </a:t>
            </a:r>
          </a:p>
          <a:p>
            <a:pPr marL="457200" indent="-457200">
              <a:buFont typeface="+mj-lt"/>
              <a:buAutoNum type="arabicPeriod"/>
            </a:pPr>
            <a:endParaRPr lang="en-US" sz="2000" dirty="0"/>
          </a:p>
          <a:p>
            <a:pPr marL="457200" indent="-457200">
              <a:buFont typeface="+mj-lt"/>
              <a:buAutoNum type="arabicPeriod"/>
            </a:pPr>
            <a:r>
              <a:rPr lang="en-US" sz="2000" dirty="0"/>
              <a:t>This is developmental for adults too; </a:t>
            </a:r>
          </a:p>
          <a:p>
            <a:pPr marL="457200" indent="-457200">
              <a:buFont typeface="+mj-lt"/>
              <a:buAutoNum type="arabicPeriod"/>
            </a:pPr>
            <a:endParaRPr lang="en-US" sz="2000" dirty="0"/>
          </a:p>
          <a:p>
            <a:pPr marL="457200" indent="-457200">
              <a:buFont typeface="+mj-lt"/>
              <a:buAutoNum type="arabicPeriod"/>
            </a:pPr>
            <a:r>
              <a:rPr lang="en-US" sz="2000" dirty="0"/>
              <a:t>The pursuit of attachment and respect is developmental and lifelong</a:t>
            </a:r>
            <a:r>
              <a:rPr lang="en-US" sz="1800" dirty="0"/>
              <a:t>. </a:t>
            </a:r>
          </a:p>
          <a:p>
            <a:endParaRPr lang="en-US" dirty="0"/>
          </a:p>
        </p:txBody>
      </p:sp>
      <p:sp>
        <p:nvSpPr>
          <p:cNvPr id="4" name="Slide Number Placeholder 3">
            <a:extLst>
              <a:ext uri="{FF2B5EF4-FFF2-40B4-BE49-F238E27FC236}">
                <a16:creationId xmlns:a16="http://schemas.microsoft.com/office/drawing/2014/main" id="{632054CA-0DEA-4330-9630-322BB1C09E45}"/>
              </a:ext>
            </a:extLst>
          </p:cNvPr>
          <p:cNvSpPr>
            <a:spLocks noGrp="1"/>
          </p:cNvSpPr>
          <p:nvPr>
            <p:ph type="sldNum" sz="quarter" idx="12"/>
          </p:nvPr>
        </p:nvSpPr>
        <p:spPr/>
        <p:txBody>
          <a:bodyPr/>
          <a:lstStyle/>
          <a:p>
            <a:fld id="{FB5823C0-718D-443B-9711-8F65C6E7EDBC}" type="slidenum">
              <a:rPr lang="en-US" smtClean="0"/>
              <a:t>28</a:t>
            </a:fld>
            <a:endParaRPr lang="en-US"/>
          </a:p>
        </p:txBody>
      </p:sp>
    </p:spTree>
    <p:extLst>
      <p:ext uri="{BB962C8B-B14F-4D97-AF65-F5344CB8AC3E}">
        <p14:creationId xmlns:p14="http://schemas.microsoft.com/office/powerpoint/2010/main" val="153306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F664-FFD6-5964-F8A2-49FB8D934BB3}"/>
              </a:ext>
            </a:extLst>
          </p:cNvPr>
          <p:cNvSpPr>
            <a:spLocks noGrp="1"/>
          </p:cNvSpPr>
          <p:nvPr>
            <p:ph type="ctrTitle"/>
          </p:nvPr>
        </p:nvSpPr>
        <p:spPr>
          <a:xfrm>
            <a:off x="1143000" y="442452"/>
            <a:ext cx="7772400" cy="1002890"/>
          </a:xfrm>
        </p:spPr>
        <p:txBody>
          <a:bodyPr/>
          <a:lstStyle/>
          <a:p>
            <a:r>
              <a:rPr lang="en-IE" sz="1800" dirty="0"/>
              <a:t>Is there more? There is always more.</a:t>
            </a:r>
          </a:p>
        </p:txBody>
      </p:sp>
      <p:sp>
        <p:nvSpPr>
          <p:cNvPr id="3" name="Subtitle 2">
            <a:extLst>
              <a:ext uri="{FF2B5EF4-FFF2-40B4-BE49-F238E27FC236}">
                <a16:creationId xmlns:a16="http://schemas.microsoft.com/office/drawing/2014/main" id="{82CF77BC-A37F-1070-9B4B-401DD29B19CD}"/>
              </a:ext>
            </a:extLst>
          </p:cNvPr>
          <p:cNvSpPr>
            <a:spLocks noGrp="1"/>
          </p:cNvSpPr>
          <p:nvPr>
            <p:ph type="subTitle" idx="1"/>
          </p:nvPr>
        </p:nvSpPr>
        <p:spPr>
          <a:xfrm>
            <a:off x="1268361" y="1651819"/>
            <a:ext cx="7266039" cy="4215581"/>
          </a:xfrm>
        </p:spPr>
        <p:txBody>
          <a:bodyPr/>
          <a:lstStyle/>
          <a:p>
            <a:pPr lvl="0">
              <a:lnSpc>
                <a:spcPct val="150000"/>
              </a:lnSpc>
              <a:spcAft>
                <a:spcPts val="800"/>
              </a:spcAft>
            </a:pP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We arrive in the world pre-programmed for attachment. We arrive in the world pre-programmed for </a:t>
            </a:r>
            <a:r>
              <a:rPr lang="en-IE" sz="1600" b="1" kern="100" dirty="0">
                <a:effectLst/>
                <a:latin typeface="Calibri" panose="020F0502020204030204" pitchFamily="34" charset="0"/>
                <a:ea typeface="Calibri" panose="020F0502020204030204" pitchFamily="34" charset="0"/>
                <a:cs typeface="Times New Roman" panose="02020603050405020304" pitchFamily="18" charset="0"/>
              </a:rPr>
              <a:t>recognition</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 Recognition is the precondition for survival, for identity formation, for those who work in the intimate spheres of family education, and work, and political spheres. Recognition is foundational for democracy. </a:t>
            </a:r>
          </a:p>
          <a:p>
            <a:endParaRPr lang="en-IE" sz="1600" dirty="0"/>
          </a:p>
        </p:txBody>
      </p:sp>
      <p:sp>
        <p:nvSpPr>
          <p:cNvPr id="4" name="Slide Number Placeholder 3">
            <a:extLst>
              <a:ext uri="{FF2B5EF4-FFF2-40B4-BE49-F238E27FC236}">
                <a16:creationId xmlns:a16="http://schemas.microsoft.com/office/drawing/2014/main" id="{B3CB9DD0-C9E4-A321-FA2A-133ABF99B376}"/>
              </a:ext>
            </a:extLst>
          </p:cNvPr>
          <p:cNvSpPr>
            <a:spLocks noGrp="1"/>
          </p:cNvSpPr>
          <p:nvPr>
            <p:ph type="sldNum" sz="quarter" idx="4"/>
          </p:nvPr>
        </p:nvSpPr>
        <p:spPr/>
        <p:txBody>
          <a:bodyPr/>
          <a:lstStyle/>
          <a:p>
            <a:fld id="{FB5823C0-718D-443B-9711-8F65C6E7EDBC}" type="slidenum">
              <a:rPr lang="en-US" smtClean="0"/>
              <a:t>29</a:t>
            </a:fld>
            <a:endParaRPr lang="en-US"/>
          </a:p>
        </p:txBody>
      </p:sp>
    </p:spTree>
    <p:extLst>
      <p:ext uri="{BB962C8B-B14F-4D97-AF65-F5344CB8AC3E}">
        <p14:creationId xmlns:p14="http://schemas.microsoft.com/office/powerpoint/2010/main" val="141814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4A71E-6A19-D543-6241-883249367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D50BC-954C-F67A-DD31-C9798A35E1C8}"/>
              </a:ext>
            </a:extLst>
          </p:cNvPr>
          <p:cNvSpPr>
            <a:spLocks noGrp="1"/>
          </p:cNvSpPr>
          <p:nvPr>
            <p:ph type="title"/>
          </p:nvPr>
        </p:nvSpPr>
        <p:spPr>
          <a:xfrm>
            <a:off x="1066800" y="304800"/>
            <a:ext cx="7772400" cy="531912"/>
          </a:xfrm>
        </p:spPr>
        <p:txBody>
          <a:bodyPr/>
          <a:lstStyle/>
          <a:p>
            <a:r>
              <a:rPr lang="en-US" sz="1800" dirty="0"/>
              <a:t>Google to Athlone</a:t>
            </a:r>
          </a:p>
        </p:txBody>
      </p:sp>
      <p:pic>
        <p:nvPicPr>
          <p:cNvPr id="5" name="Content Placeholder 4">
            <a:extLst>
              <a:ext uri="{FF2B5EF4-FFF2-40B4-BE49-F238E27FC236}">
                <a16:creationId xmlns:a16="http://schemas.microsoft.com/office/drawing/2014/main" id="{5DAF2261-1651-D4B6-7839-3358C98CE0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144524"/>
            <a:ext cx="7772400" cy="5434139"/>
          </a:xfrm>
        </p:spPr>
      </p:pic>
      <p:sp>
        <p:nvSpPr>
          <p:cNvPr id="6" name="Slide Number Placeholder 5">
            <a:extLst>
              <a:ext uri="{FF2B5EF4-FFF2-40B4-BE49-F238E27FC236}">
                <a16:creationId xmlns:a16="http://schemas.microsoft.com/office/drawing/2014/main" id="{687F3FBC-9C5D-1AA7-2782-836CC9CD467A}"/>
              </a:ext>
            </a:extLst>
          </p:cNvPr>
          <p:cNvSpPr>
            <a:spLocks noGrp="1"/>
          </p:cNvSpPr>
          <p:nvPr>
            <p:ph type="sldNum" sz="quarter" idx="12"/>
          </p:nvPr>
        </p:nvSpPr>
        <p:spPr/>
        <p:txBody>
          <a:bodyPr/>
          <a:lstStyle/>
          <a:p>
            <a:fld id="{FB5823C0-718D-443B-9711-8F65C6E7EDBC}" type="slidenum">
              <a:rPr lang="en-US" smtClean="0"/>
              <a:t>3</a:t>
            </a:fld>
            <a:endParaRPr lang="en-US"/>
          </a:p>
        </p:txBody>
      </p:sp>
    </p:spTree>
    <p:extLst>
      <p:ext uri="{BB962C8B-B14F-4D97-AF65-F5344CB8AC3E}">
        <p14:creationId xmlns:p14="http://schemas.microsoft.com/office/powerpoint/2010/main" val="2893237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t>How does all this link into FE?</a:t>
            </a:r>
            <a:endParaRPr lang="en-US" sz="2400" dirty="0"/>
          </a:p>
        </p:txBody>
      </p:sp>
      <p:sp>
        <p:nvSpPr>
          <p:cNvPr id="3" name="Content Placeholder 2"/>
          <p:cNvSpPr>
            <a:spLocks noGrp="1"/>
          </p:cNvSpPr>
          <p:nvPr>
            <p:ph idx="1"/>
          </p:nvPr>
        </p:nvSpPr>
        <p:spPr/>
        <p:txBody>
          <a:bodyPr/>
          <a:lstStyle/>
          <a:p>
            <a:r>
              <a:rPr lang="en-IE" sz="2000" dirty="0"/>
              <a:t>Research indicates that students look to education as a remedy for the multiple misrecognitions of schooling, of society and of other social experiences.</a:t>
            </a:r>
          </a:p>
          <a:p>
            <a:pPr lvl="1"/>
            <a:r>
              <a:rPr lang="en-GB" sz="1600" i="1" dirty="0"/>
              <a:t>It was just my own will power you come across people who, no matter how stupid you are or how unaware you are of your ability and they find space for you...and it’s people in education too...They were saying I had what it takes [to study at university].</a:t>
            </a:r>
          </a:p>
          <a:p>
            <a:pPr lvl="1"/>
            <a:r>
              <a:rPr lang="en-GB" sz="1600" i="1" dirty="0"/>
              <a:t>They were seeing something…I think my reaction to the books they gave me…I thought they were the mad ones. They could see me starting college, they told me this since. That’s what they said anyway. You come across people who, no matter how stupid or unaware you are of your ability, they can see something and they point it out.</a:t>
            </a:r>
            <a:endParaRPr lang="en-US" sz="1600" dirty="0"/>
          </a:p>
          <a:p>
            <a:endParaRPr lang="en-IE" sz="2000" dirty="0"/>
          </a:p>
          <a:p>
            <a:r>
              <a:rPr lang="en-IE" sz="2000" dirty="0"/>
              <a:t>Are they justified in doing this? Is this what FE is about.</a:t>
            </a:r>
          </a:p>
          <a:p>
            <a:r>
              <a:rPr lang="en-IE" sz="2000" dirty="0"/>
              <a:t>AND how should this impact on teaching in FE?</a:t>
            </a:r>
            <a:endParaRPr lang="en-US" sz="2000" dirty="0"/>
          </a:p>
        </p:txBody>
      </p:sp>
      <p:sp>
        <p:nvSpPr>
          <p:cNvPr id="5" name="Slide Number Placeholder 4">
            <a:extLst>
              <a:ext uri="{FF2B5EF4-FFF2-40B4-BE49-F238E27FC236}">
                <a16:creationId xmlns:a16="http://schemas.microsoft.com/office/drawing/2014/main" id="{B2983051-7ED3-07AB-D34A-D7CFE5C09177}"/>
              </a:ext>
            </a:extLst>
          </p:cNvPr>
          <p:cNvSpPr>
            <a:spLocks noGrp="1"/>
          </p:cNvSpPr>
          <p:nvPr>
            <p:ph type="sldNum" sz="quarter" idx="12"/>
          </p:nvPr>
        </p:nvSpPr>
        <p:spPr/>
        <p:txBody>
          <a:bodyPr/>
          <a:lstStyle/>
          <a:p>
            <a:fld id="{FB5823C0-718D-443B-9711-8F65C6E7EDBC}" type="slidenum">
              <a:rPr lang="en-US" smtClean="0"/>
              <a:t>30</a:t>
            </a:fld>
            <a:endParaRPr lang="en-US"/>
          </a:p>
        </p:txBody>
      </p:sp>
    </p:spTree>
    <p:extLst>
      <p:ext uri="{BB962C8B-B14F-4D97-AF65-F5344CB8AC3E}">
        <p14:creationId xmlns:p14="http://schemas.microsoft.com/office/powerpoint/2010/main" val="3382715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787FE-C239-68C0-F9B1-FA6071BF8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DB3496-2390-77E8-D90D-B3A2AD06B2F9}"/>
              </a:ext>
            </a:extLst>
          </p:cNvPr>
          <p:cNvSpPr>
            <a:spLocks noGrp="1"/>
          </p:cNvSpPr>
          <p:nvPr>
            <p:ph type="title"/>
          </p:nvPr>
        </p:nvSpPr>
        <p:spPr>
          <a:xfrm>
            <a:off x="1066800" y="304800"/>
            <a:ext cx="7772400" cy="531912"/>
          </a:xfrm>
        </p:spPr>
        <p:txBody>
          <a:bodyPr/>
          <a:lstStyle/>
          <a:p>
            <a:r>
              <a:rPr lang="en-US" sz="1800" dirty="0"/>
              <a:t>A Charter for Learners’ Rights</a:t>
            </a:r>
          </a:p>
        </p:txBody>
      </p:sp>
      <p:sp>
        <p:nvSpPr>
          <p:cNvPr id="3" name="Content Placeholder 2">
            <a:extLst>
              <a:ext uri="{FF2B5EF4-FFF2-40B4-BE49-F238E27FC236}">
                <a16:creationId xmlns:a16="http://schemas.microsoft.com/office/drawing/2014/main" id="{34057F14-1E01-45CB-A169-DB745C8243A8}"/>
              </a:ext>
            </a:extLst>
          </p:cNvPr>
          <p:cNvSpPr>
            <a:spLocks noGrp="1"/>
          </p:cNvSpPr>
          <p:nvPr>
            <p:ph idx="1"/>
          </p:nvPr>
        </p:nvSpPr>
        <p:spPr>
          <a:xfrm>
            <a:off x="971600" y="1124744"/>
            <a:ext cx="7772400" cy="5472608"/>
          </a:xfr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srgbClr val="EAEAEA"/>
                </a:solidFill>
                <a:effectLst/>
                <a:uLnTx/>
                <a:uFillTx/>
                <a:latin typeface="Arial"/>
                <a:ea typeface="+mn-ea"/>
                <a:cs typeface="+mn-cs"/>
              </a:rPr>
              <a:t>Understand what education is and how it is more than skills;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dirty="0">
              <a:ln>
                <a:noFill/>
              </a:ln>
              <a:solidFill>
                <a:srgbClr val="EAEAEA"/>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srgbClr val="EAEAEA"/>
                </a:solidFill>
                <a:effectLst/>
                <a:uLnTx/>
                <a:uFillTx/>
                <a:latin typeface="Arial"/>
                <a:ea typeface="+mn-ea"/>
                <a:cs typeface="+mn-cs"/>
              </a:rPr>
              <a:t>Learn to argue that training alone is not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dirty="0">
              <a:ln>
                <a:noFill/>
              </a:ln>
              <a:solidFill>
                <a:srgbClr val="EAEAEA"/>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srgbClr val="EAEAEA"/>
                </a:solidFill>
                <a:effectLst/>
                <a:uLnTx/>
                <a:uFillTx/>
                <a:latin typeface="Arial"/>
                <a:ea typeface="+mn-ea"/>
                <a:cs typeface="+mn-cs"/>
              </a:rPr>
              <a:t>Adults have a right to learn all that it is possible to learn;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dirty="0">
              <a:ln>
                <a:noFill/>
              </a:ln>
              <a:solidFill>
                <a:srgbClr val="EAEAEA"/>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srgbClr val="EAEAEA"/>
                </a:solidFill>
                <a:effectLst/>
                <a:uLnTx/>
                <a:uFillTx/>
                <a:latin typeface="Arial"/>
                <a:ea typeface="+mn-ea"/>
                <a:cs typeface="+mn-cs"/>
              </a:rPr>
              <a:t>In ways and in situations that are conducive to  their ways of 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dirty="0">
              <a:ln>
                <a:noFill/>
              </a:ln>
              <a:solidFill>
                <a:srgbClr val="EAEAEA"/>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srgbClr val="EAEAEA"/>
                </a:solidFill>
                <a:effectLst/>
                <a:uLnTx/>
                <a:uFillTx/>
                <a:latin typeface="Arial"/>
                <a:ea typeface="+mn-ea"/>
                <a:cs typeface="+mn-cs"/>
              </a:rPr>
              <a:t>Democracy, equality, care, justice, fairness require learning – they are not skills;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dirty="0">
              <a:ln>
                <a:noFill/>
              </a:ln>
              <a:solidFill>
                <a:srgbClr val="EAEAEA"/>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srgbClr val="EAEAEA"/>
                </a:solidFill>
                <a:effectLst/>
                <a:uLnTx/>
                <a:uFillTx/>
                <a:latin typeface="Arial"/>
                <a:ea typeface="+mn-ea"/>
                <a:cs typeface="+mn-cs"/>
              </a:rPr>
              <a:t>That education is a pre-requisite for a democracy, for a republic;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dirty="0">
              <a:ln>
                <a:noFill/>
              </a:ln>
              <a:solidFill>
                <a:srgbClr val="EAEAEA"/>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srgbClr val="EAEAEA"/>
                </a:solidFill>
                <a:effectLst/>
                <a:uLnTx/>
                <a:uFillTx/>
                <a:latin typeface="Arial"/>
                <a:ea typeface="+mn-ea"/>
                <a:cs typeface="+mn-cs"/>
              </a:rPr>
              <a:t>That we can measure the benefits of all 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dirty="0">
              <a:ln>
                <a:noFill/>
              </a:ln>
              <a:solidFill>
                <a:srgbClr val="EAEAEA"/>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srgbClr val="EAEAEA"/>
                </a:solidFill>
                <a:effectLst/>
                <a:uLnTx/>
                <a:uFillTx/>
                <a:latin typeface="Arial"/>
                <a:ea typeface="+mn-ea"/>
                <a:cs typeface="+mn-cs"/>
              </a:rPr>
              <a:t>That many social problems can be best understood and actions agreed through education (the environmental disaster is really only capable of being addressed through learning/education);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dirty="0">
              <a:ln>
                <a:noFill/>
              </a:ln>
              <a:solidFill>
                <a:srgbClr val="EAEAEA"/>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srgbClr val="EAEAEA"/>
                </a:solidFill>
                <a:effectLst/>
                <a:uLnTx/>
                <a:uFillTx/>
                <a:latin typeface="Arial"/>
                <a:ea typeface="+mn-ea"/>
                <a:cs typeface="+mn-cs"/>
              </a:rPr>
              <a:t>Government has a responsibility to support civil society;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dirty="0">
              <a:ln>
                <a:noFill/>
              </a:ln>
              <a:solidFill>
                <a:srgbClr val="EAEAEA"/>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srgbClr val="EAEAEA"/>
                </a:solidFill>
                <a:effectLst/>
                <a:uLnTx/>
                <a:uFillTx/>
                <a:latin typeface="Arial"/>
                <a:ea typeface="+mn-ea"/>
                <a:cs typeface="+mn-cs"/>
              </a:rPr>
              <a:t>Adult education embraces the requirement to be accountable;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dirty="0">
              <a:ln>
                <a:noFill/>
              </a:ln>
              <a:solidFill>
                <a:srgbClr val="EAEAEA"/>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srgbClr val="EAEAEA"/>
                </a:solidFill>
                <a:effectLst/>
                <a:uLnTx/>
                <a:uFillTx/>
                <a:latin typeface="Arial"/>
                <a:ea typeface="+mn-ea"/>
                <a:cs typeface="+mn-cs"/>
              </a:rPr>
              <a:t>Adult education is a sound investment and be properly funded.</a:t>
            </a:r>
          </a:p>
          <a:p>
            <a:pPr marL="0" indent="0">
              <a:buNone/>
            </a:pPr>
            <a:endParaRPr lang="en-US" sz="1400" dirty="0"/>
          </a:p>
        </p:txBody>
      </p:sp>
      <p:sp>
        <p:nvSpPr>
          <p:cNvPr id="4" name="Slide Number Placeholder 3">
            <a:extLst>
              <a:ext uri="{FF2B5EF4-FFF2-40B4-BE49-F238E27FC236}">
                <a16:creationId xmlns:a16="http://schemas.microsoft.com/office/drawing/2014/main" id="{FBD5D1F3-451E-C83B-1335-80999F0BBF0B}"/>
              </a:ext>
            </a:extLst>
          </p:cNvPr>
          <p:cNvSpPr>
            <a:spLocks noGrp="1"/>
          </p:cNvSpPr>
          <p:nvPr>
            <p:ph type="sldNum" sz="quarter" idx="12"/>
          </p:nvPr>
        </p:nvSpPr>
        <p:spPr/>
        <p:txBody>
          <a:bodyPr/>
          <a:lstStyle/>
          <a:p>
            <a:fld id="{FB5823C0-718D-443B-9711-8F65C6E7EDBC}" type="slidenum">
              <a:rPr lang="en-US" smtClean="0"/>
              <a:t>31</a:t>
            </a:fld>
            <a:endParaRPr lang="en-US"/>
          </a:p>
        </p:txBody>
      </p:sp>
    </p:spTree>
    <p:extLst>
      <p:ext uri="{BB962C8B-B14F-4D97-AF65-F5344CB8AC3E}">
        <p14:creationId xmlns:p14="http://schemas.microsoft.com/office/powerpoint/2010/main" val="3579314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C59EC-E832-FF47-95B1-DA84BCBB2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5845AB-BB20-7C0C-708D-1E7B51A04A02}"/>
              </a:ext>
            </a:extLst>
          </p:cNvPr>
          <p:cNvSpPr>
            <a:spLocks noGrp="1"/>
          </p:cNvSpPr>
          <p:nvPr>
            <p:ph type="title"/>
          </p:nvPr>
        </p:nvSpPr>
        <p:spPr>
          <a:xfrm>
            <a:off x="1066800" y="332656"/>
            <a:ext cx="7772400" cy="566936"/>
          </a:xfrm>
        </p:spPr>
        <p:txBody>
          <a:bodyPr/>
          <a:lstStyle/>
          <a:p>
            <a:r>
              <a:rPr lang="en-IE" sz="1800" dirty="0"/>
              <a:t>A Charter (contd.)</a:t>
            </a:r>
          </a:p>
        </p:txBody>
      </p:sp>
      <p:sp>
        <p:nvSpPr>
          <p:cNvPr id="3" name="Content Placeholder 2">
            <a:extLst>
              <a:ext uri="{FF2B5EF4-FFF2-40B4-BE49-F238E27FC236}">
                <a16:creationId xmlns:a16="http://schemas.microsoft.com/office/drawing/2014/main" id="{2A8D7D70-3007-647D-20A2-DB0D99A7A576}"/>
              </a:ext>
            </a:extLst>
          </p:cNvPr>
          <p:cNvSpPr>
            <a:spLocks noGrp="1"/>
          </p:cNvSpPr>
          <p:nvPr>
            <p:ph idx="1"/>
          </p:nvPr>
        </p:nvSpPr>
        <p:spPr>
          <a:xfrm>
            <a:off x="1066800" y="1052736"/>
            <a:ext cx="7772400" cy="473846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AEAEA"/>
                </a:solidFill>
                <a:effectLst/>
                <a:uLnTx/>
                <a:uFillTx/>
                <a:latin typeface="Arial"/>
                <a:ea typeface="+mn-ea"/>
                <a:cs typeface="+mn-cs"/>
              </a:rPr>
              <a:t>In a gendered world adult education must teach for non-violent relationships.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EAEAEA"/>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AEAEA"/>
                </a:solidFill>
                <a:effectLst/>
                <a:uLnTx/>
                <a:uFillTx/>
                <a:latin typeface="Arial"/>
                <a:ea typeface="+mn-ea"/>
                <a:cs typeface="+mn-cs"/>
              </a:rPr>
              <a:t>Teach how to care – young children often learn this with animals and dolls.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AEAE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AEAEA"/>
                </a:solidFill>
                <a:effectLst/>
                <a:uLnTx/>
                <a:uFillTx/>
                <a:latin typeface="Arial"/>
                <a:ea typeface="+mn-ea"/>
                <a:cs typeface="+mn-cs"/>
              </a:rPr>
              <a:t>Teach against bullying and other violent activities. Teach how to deal with bullying.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AEAE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AEAEA"/>
                </a:solidFill>
                <a:effectLst/>
                <a:uLnTx/>
                <a:uFillTx/>
                <a:latin typeface="Arial"/>
                <a:ea typeface="+mn-ea"/>
                <a:cs typeface="+mn-cs"/>
              </a:rPr>
              <a:t>Focus on justice, injustices, teach how to feel injustice and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AEAE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AEAEA"/>
                </a:solidFill>
                <a:effectLst/>
                <a:uLnTx/>
                <a:uFillTx/>
                <a:latin typeface="Arial"/>
                <a:ea typeface="+mn-ea"/>
                <a:cs typeface="+mn-cs"/>
              </a:rPr>
              <a:t>Teach that there are always multiple realities, multiple and varied ways of seeing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AEAE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AEAEA"/>
                </a:solidFill>
                <a:effectLst/>
                <a:uLnTx/>
                <a:uFillTx/>
                <a:latin typeface="Arial"/>
                <a:ea typeface="+mn-ea"/>
                <a:cs typeface="+mn-cs"/>
              </a:rPr>
              <a:t>Encouraging voice and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AEAE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AEAEA"/>
                </a:solidFill>
                <a:effectLst/>
                <a:uLnTx/>
                <a:uFillTx/>
                <a:latin typeface="Arial"/>
                <a:ea typeface="+mn-ea"/>
                <a:cs typeface="+mn-cs"/>
              </a:rPr>
              <a:t>Teaching how to create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AEAE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AEAEA"/>
                </a:solidFill>
                <a:effectLst/>
                <a:uLnTx/>
                <a:uFillTx/>
                <a:latin typeface="Arial"/>
                <a:ea typeface="+mn-ea"/>
                <a:cs typeface="+mn-cs"/>
              </a:rPr>
              <a:t>How to deal with fake news and other modern internet and social media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AEAE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AEAEA"/>
                </a:solidFill>
                <a:effectLst/>
                <a:uLnTx/>
                <a:uFillTx/>
                <a:latin typeface="Arial"/>
                <a:ea typeface="+mn-ea"/>
                <a:cs typeface="+mn-cs"/>
              </a:rPr>
              <a:t>Teach values like equality, justice, diversity, truth, caring and the great joy of solidarity.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AEAE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AEAEA"/>
                </a:solidFill>
                <a:effectLst/>
                <a:uLnTx/>
                <a:uFillTx/>
                <a:latin typeface="Arial"/>
                <a:ea typeface="+mn-ea"/>
                <a:cs typeface="+mn-cs"/>
              </a:rPr>
              <a:t>Teach how to take action against injustice and actively support of social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AEAE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AEAEA"/>
                </a:solidFill>
                <a:effectLst/>
                <a:uLnTx/>
                <a:uFillTx/>
                <a:latin typeface="Arial"/>
                <a:ea typeface="+mn-ea"/>
                <a:cs typeface="+mn-cs"/>
              </a:rPr>
              <a:t>Apply all of these in whatever discipline one is involved in, e.g. science, engineering, geography, history,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AEAE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AEAEA"/>
                </a:solidFill>
                <a:effectLst/>
                <a:uLnTx/>
                <a:uFillTx/>
                <a:latin typeface="Arial"/>
                <a:ea typeface="+mn-ea"/>
                <a:cs typeface="+mn-cs"/>
              </a:rPr>
              <a:t>Learn how to discuss respectfully even in the midst of political fights whether major or minor.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AEAEA"/>
                </a:solidFill>
                <a:effectLst/>
                <a:uLnTx/>
                <a:uFillTx/>
                <a:latin typeface="Arial"/>
                <a:ea typeface="+mn-ea"/>
                <a:cs typeface="+mn-cs"/>
              </a:rPr>
              <a:t>Make each workplace a place of respect, and equality. </a:t>
            </a:r>
          </a:p>
          <a:p>
            <a:endParaRPr lang="en-IE" sz="1800" dirty="0"/>
          </a:p>
        </p:txBody>
      </p:sp>
      <p:sp>
        <p:nvSpPr>
          <p:cNvPr id="4" name="Slide Number Placeholder 3">
            <a:extLst>
              <a:ext uri="{FF2B5EF4-FFF2-40B4-BE49-F238E27FC236}">
                <a16:creationId xmlns:a16="http://schemas.microsoft.com/office/drawing/2014/main" id="{63F634F2-26D3-7D51-862C-24A7542F133C}"/>
              </a:ext>
            </a:extLst>
          </p:cNvPr>
          <p:cNvSpPr>
            <a:spLocks noGrp="1"/>
          </p:cNvSpPr>
          <p:nvPr>
            <p:ph type="sldNum" sz="quarter" idx="12"/>
          </p:nvPr>
        </p:nvSpPr>
        <p:spPr/>
        <p:txBody>
          <a:bodyPr/>
          <a:lstStyle/>
          <a:p>
            <a:fld id="{FB5823C0-718D-443B-9711-8F65C6E7EDBC}" type="slidenum">
              <a:rPr lang="en-US" smtClean="0"/>
              <a:t>32</a:t>
            </a:fld>
            <a:endParaRPr lang="en-US"/>
          </a:p>
        </p:txBody>
      </p:sp>
    </p:spTree>
    <p:extLst>
      <p:ext uri="{BB962C8B-B14F-4D97-AF65-F5344CB8AC3E}">
        <p14:creationId xmlns:p14="http://schemas.microsoft.com/office/powerpoint/2010/main" val="2980235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0B88-4DBB-F1CC-2DAE-824BEE5A67FA}"/>
              </a:ext>
            </a:extLst>
          </p:cNvPr>
          <p:cNvSpPr>
            <a:spLocks noGrp="1"/>
          </p:cNvSpPr>
          <p:nvPr>
            <p:ph type="ctrTitle"/>
          </p:nvPr>
        </p:nvSpPr>
        <p:spPr>
          <a:xfrm>
            <a:off x="1143000" y="383458"/>
            <a:ext cx="7772400" cy="963561"/>
          </a:xfrm>
        </p:spPr>
        <p:txBody>
          <a:bodyPr/>
          <a:lstStyle/>
          <a:p>
            <a:r>
              <a:rPr lang="en-IE" sz="2000" dirty="0"/>
              <a:t>Irish Literature as a source of insight and ideas about learning</a:t>
            </a:r>
          </a:p>
        </p:txBody>
      </p:sp>
      <p:sp>
        <p:nvSpPr>
          <p:cNvPr id="3" name="Subtitle 2">
            <a:extLst>
              <a:ext uri="{FF2B5EF4-FFF2-40B4-BE49-F238E27FC236}">
                <a16:creationId xmlns:a16="http://schemas.microsoft.com/office/drawing/2014/main" id="{1359D42D-B2FC-6094-DAC9-2B30C5E77551}"/>
              </a:ext>
            </a:extLst>
          </p:cNvPr>
          <p:cNvSpPr>
            <a:spLocks noGrp="1"/>
          </p:cNvSpPr>
          <p:nvPr>
            <p:ph type="subTitle" idx="1"/>
          </p:nvPr>
        </p:nvSpPr>
        <p:spPr>
          <a:xfrm>
            <a:off x="1143000" y="1818968"/>
            <a:ext cx="7538884" cy="4048432"/>
          </a:xfrm>
        </p:spPr>
        <p:txBody>
          <a:bodyPr/>
          <a:lstStyle/>
          <a:p>
            <a:pPr marL="252000" indent="457200">
              <a:lnSpc>
                <a:spcPct val="107000"/>
              </a:lnSpc>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And so when I cast my mind back to the summer of 1936 different kinds of memories offer themselves to me. But there is one memory of that Lughnasa time that visits me most often; and what fascinates me about that memory is that it owes nothing to fact. In that memory atmosphere is more real than incident and everything is simultaneously actual and illusory…And what is so strange about that memory is that everybody seems to be floating on those sweet sounds, moving rhythmically, </a:t>
            </a:r>
            <a:r>
              <a:rPr lang="en-IE" sz="1800" kern="100" dirty="0" err="1">
                <a:effectLst/>
                <a:latin typeface="Calibri" panose="020F0502020204030204" pitchFamily="34" charset="0"/>
                <a:ea typeface="Calibri" panose="020F0502020204030204" pitchFamily="34" charset="0"/>
                <a:cs typeface="Times New Roman" panose="02020603050405020304" pitchFamily="18" charset="0"/>
              </a:rPr>
              <a:t>langourously</a:t>
            </a: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 in complete isolation; responding more to the mood of the music than to its beat. When I remember it I think of it as dancing.    (Friel, 1990, pp. 55-56)</a:t>
            </a:r>
          </a:p>
          <a:p>
            <a:pPr marL="252000" indent="457200">
              <a:lnSpc>
                <a:spcPct val="107000"/>
              </a:lnSpc>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800" dirty="0"/>
          </a:p>
        </p:txBody>
      </p:sp>
      <p:sp>
        <p:nvSpPr>
          <p:cNvPr id="4" name="Slide Number Placeholder 3">
            <a:extLst>
              <a:ext uri="{FF2B5EF4-FFF2-40B4-BE49-F238E27FC236}">
                <a16:creationId xmlns:a16="http://schemas.microsoft.com/office/drawing/2014/main" id="{A37F356D-2431-1A19-26D4-7ABFB5E66BA5}"/>
              </a:ext>
            </a:extLst>
          </p:cNvPr>
          <p:cNvSpPr>
            <a:spLocks noGrp="1"/>
          </p:cNvSpPr>
          <p:nvPr>
            <p:ph type="sldNum" sz="quarter" idx="4"/>
          </p:nvPr>
        </p:nvSpPr>
        <p:spPr/>
        <p:txBody>
          <a:bodyPr/>
          <a:lstStyle/>
          <a:p>
            <a:fld id="{FB5823C0-718D-443B-9711-8F65C6E7EDBC}" type="slidenum">
              <a:rPr lang="en-US" smtClean="0"/>
              <a:t>33</a:t>
            </a:fld>
            <a:endParaRPr lang="en-US"/>
          </a:p>
        </p:txBody>
      </p:sp>
    </p:spTree>
    <p:extLst>
      <p:ext uri="{BB962C8B-B14F-4D97-AF65-F5344CB8AC3E}">
        <p14:creationId xmlns:p14="http://schemas.microsoft.com/office/powerpoint/2010/main" val="1203032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964D-32F9-4BD1-6B3B-BE5F07D53B50}"/>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730CD802-99B6-69B5-C1EF-4EB550D60084}"/>
              </a:ext>
            </a:extLst>
          </p:cNvPr>
          <p:cNvSpPr>
            <a:spLocks noGrp="1"/>
          </p:cNvSpPr>
          <p:nvPr>
            <p:ph idx="1"/>
          </p:nvPr>
        </p:nvSpPr>
        <p:spPr/>
        <p:txBody>
          <a:bodyPr/>
          <a:lstStyle/>
          <a:p>
            <a:endParaRPr lang="en-IE"/>
          </a:p>
        </p:txBody>
      </p:sp>
      <p:sp>
        <p:nvSpPr>
          <p:cNvPr id="4" name="Slide Number Placeholder 3">
            <a:extLst>
              <a:ext uri="{FF2B5EF4-FFF2-40B4-BE49-F238E27FC236}">
                <a16:creationId xmlns:a16="http://schemas.microsoft.com/office/drawing/2014/main" id="{57D1A20B-FE6F-55C9-51C3-121128D3BBB6}"/>
              </a:ext>
            </a:extLst>
          </p:cNvPr>
          <p:cNvSpPr>
            <a:spLocks noGrp="1"/>
          </p:cNvSpPr>
          <p:nvPr>
            <p:ph type="sldNum" sz="quarter" idx="12"/>
          </p:nvPr>
        </p:nvSpPr>
        <p:spPr/>
        <p:txBody>
          <a:bodyPr/>
          <a:lstStyle/>
          <a:p>
            <a:fld id="{FB5823C0-718D-443B-9711-8F65C6E7EDBC}" type="slidenum">
              <a:rPr lang="en-US" smtClean="0"/>
              <a:t>34</a:t>
            </a:fld>
            <a:endParaRPr lang="en-US"/>
          </a:p>
        </p:txBody>
      </p:sp>
    </p:spTree>
    <p:extLst>
      <p:ext uri="{BB962C8B-B14F-4D97-AF65-F5344CB8AC3E}">
        <p14:creationId xmlns:p14="http://schemas.microsoft.com/office/powerpoint/2010/main" val="96559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C3999-AD29-E1CF-F237-43338DFF0F79}"/>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92FD22DF-3DAD-5549-EE28-0A0AB2A71E51}"/>
              </a:ext>
            </a:extLst>
          </p:cNvPr>
          <p:cNvSpPr>
            <a:spLocks noGrp="1"/>
          </p:cNvSpPr>
          <p:nvPr>
            <p:ph idx="1"/>
          </p:nvPr>
        </p:nvSpPr>
        <p:spPr/>
        <p:txBody>
          <a:bodyPr/>
          <a:lstStyle/>
          <a:p>
            <a:endParaRPr lang="en-IE"/>
          </a:p>
        </p:txBody>
      </p:sp>
      <p:sp>
        <p:nvSpPr>
          <p:cNvPr id="4" name="Slide Number Placeholder 3">
            <a:extLst>
              <a:ext uri="{FF2B5EF4-FFF2-40B4-BE49-F238E27FC236}">
                <a16:creationId xmlns:a16="http://schemas.microsoft.com/office/drawing/2014/main" id="{F3416A71-E86B-EAF1-3E9A-4FB07D5614CA}"/>
              </a:ext>
            </a:extLst>
          </p:cNvPr>
          <p:cNvSpPr>
            <a:spLocks noGrp="1"/>
          </p:cNvSpPr>
          <p:nvPr>
            <p:ph type="sldNum" sz="quarter" idx="12"/>
          </p:nvPr>
        </p:nvSpPr>
        <p:spPr/>
        <p:txBody>
          <a:bodyPr/>
          <a:lstStyle/>
          <a:p>
            <a:fld id="{FB5823C0-718D-443B-9711-8F65C6E7EDBC}" type="slidenum">
              <a:rPr lang="en-US" smtClean="0"/>
              <a:t>35</a:t>
            </a:fld>
            <a:endParaRPr lang="en-US"/>
          </a:p>
        </p:txBody>
      </p:sp>
    </p:spTree>
    <p:extLst>
      <p:ext uri="{BB962C8B-B14F-4D97-AF65-F5344CB8AC3E}">
        <p14:creationId xmlns:p14="http://schemas.microsoft.com/office/powerpoint/2010/main" val="2887236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199C-8A3A-99D7-7EE3-D3F6DC265047}"/>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4E767871-A249-9F13-0E49-AB07677D05E2}"/>
              </a:ext>
            </a:extLst>
          </p:cNvPr>
          <p:cNvSpPr>
            <a:spLocks noGrp="1"/>
          </p:cNvSpPr>
          <p:nvPr>
            <p:ph idx="1"/>
          </p:nvPr>
        </p:nvSpPr>
        <p:spPr/>
        <p:txBody>
          <a:bodyPr/>
          <a:lstStyle/>
          <a:p>
            <a:endParaRPr lang="en-IE"/>
          </a:p>
        </p:txBody>
      </p:sp>
      <p:sp>
        <p:nvSpPr>
          <p:cNvPr id="4" name="Slide Number Placeholder 3">
            <a:extLst>
              <a:ext uri="{FF2B5EF4-FFF2-40B4-BE49-F238E27FC236}">
                <a16:creationId xmlns:a16="http://schemas.microsoft.com/office/drawing/2014/main" id="{881F1CC6-92AC-7DB3-CC9B-791B75EF0B67}"/>
              </a:ext>
            </a:extLst>
          </p:cNvPr>
          <p:cNvSpPr>
            <a:spLocks noGrp="1"/>
          </p:cNvSpPr>
          <p:nvPr>
            <p:ph type="sldNum" sz="quarter" idx="12"/>
          </p:nvPr>
        </p:nvSpPr>
        <p:spPr/>
        <p:txBody>
          <a:bodyPr/>
          <a:lstStyle/>
          <a:p>
            <a:fld id="{FB5823C0-718D-443B-9711-8F65C6E7EDBC}" type="slidenum">
              <a:rPr lang="en-US" smtClean="0"/>
              <a:t>36</a:t>
            </a:fld>
            <a:endParaRPr lang="en-US"/>
          </a:p>
        </p:txBody>
      </p:sp>
    </p:spTree>
    <p:extLst>
      <p:ext uri="{BB962C8B-B14F-4D97-AF65-F5344CB8AC3E}">
        <p14:creationId xmlns:p14="http://schemas.microsoft.com/office/powerpoint/2010/main" val="96833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2C9F-D36C-6929-510F-BC495154F9C2}"/>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0FC946E6-E901-8C54-25B9-D82AA934BC36}"/>
              </a:ext>
            </a:extLst>
          </p:cNvPr>
          <p:cNvSpPr>
            <a:spLocks noGrp="1"/>
          </p:cNvSpPr>
          <p:nvPr>
            <p:ph idx="1"/>
          </p:nvPr>
        </p:nvSpPr>
        <p:spPr/>
        <p:txBody>
          <a:bodyPr/>
          <a:lstStyle/>
          <a:p>
            <a:endParaRPr lang="en-IE"/>
          </a:p>
        </p:txBody>
      </p:sp>
      <p:sp>
        <p:nvSpPr>
          <p:cNvPr id="4" name="Slide Number Placeholder 3">
            <a:extLst>
              <a:ext uri="{FF2B5EF4-FFF2-40B4-BE49-F238E27FC236}">
                <a16:creationId xmlns:a16="http://schemas.microsoft.com/office/drawing/2014/main" id="{0F954C30-C686-851E-EC86-59951671F898}"/>
              </a:ext>
            </a:extLst>
          </p:cNvPr>
          <p:cNvSpPr>
            <a:spLocks noGrp="1"/>
          </p:cNvSpPr>
          <p:nvPr>
            <p:ph type="sldNum" sz="quarter" idx="12"/>
          </p:nvPr>
        </p:nvSpPr>
        <p:spPr/>
        <p:txBody>
          <a:bodyPr/>
          <a:lstStyle/>
          <a:p>
            <a:fld id="{FB5823C0-718D-443B-9711-8F65C6E7EDBC}" type="slidenum">
              <a:rPr lang="en-US" smtClean="0"/>
              <a:t>37</a:t>
            </a:fld>
            <a:endParaRPr lang="en-US"/>
          </a:p>
        </p:txBody>
      </p:sp>
    </p:spTree>
    <p:extLst>
      <p:ext uri="{BB962C8B-B14F-4D97-AF65-F5344CB8AC3E}">
        <p14:creationId xmlns:p14="http://schemas.microsoft.com/office/powerpoint/2010/main" val="22837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54A9-24FE-09FA-600B-3E127F68CD3A}"/>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6F0E111C-F110-A259-C659-09254C05C204}"/>
              </a:ext>
            </a:extLst>
          </p:cNvPr>
          <p:cNvSpPr>
            <a:spLocks noGrp="1"/>
          </p:cNvSpPr>
          <p:nvPr>
            <p:ph idx="1"/>
          </p:nvPr>
        </p:nvSpPr>
        <p:spPr/>
        <p:txBody>
          <a:bodyPr/>
          <a:lstStyle/>
          <a:p>
            <a:endParaRPr lang="en-IE"/>
          </a:p>
        </p:txBody>
      </p:sp>
      <p:sp>
        <p:nvSpPr>
          <p:cNvPr id="4" name="Slide Number Placeholder 3">
            <a:extLst>
              <a:ext uri="{FF2B5EF4-FFF2-40B4-BE49-F238E27FC236}">
                <a16:creationId xmlns:a16="http://schemas.microsoft.com/office/drawing/2014/main" id="{DD62B786-26EE-19AC-8BC4-806E3F92AA5D}"/>
              </a:ext>
            </a:extLst>
          </p:cNvPr>
          <p:cNvSpPr>
            <a:spLocks noGrp="1"/>
          </p:cNvSpPr>
          <p:nvPr>
            <p:ph type="sldNum" sz="quarter" idx="12"/>
          </p:nvPr>
        </p:nvSpPr>
        <p:spPr/>
        <p:txBody>
          <a:bodyPr/>
          <a:lstStyle/>
          <a:p>
            <a:fld id="{FB5823C0-718D-443B-9711-8F65C6E7EDBC}" type="slidenum">
              <a:rPr lang="en-US" smtClean="0"/>
              <a:t>38</a:t>
            </a:fld>
            <a:endParaRPr lang="en-US"/>
          </a:p>
        </p:txBody>
      </p:sp>
    </p:spTree>
    <p:extLst>
      <p:ext uri="{BB962C8B-B14F-4D97-AF65-F5344CB8AC3E}">
        <p14:creationId xmlns:p14="http://schemas.microsoft.com/office/powerpoint/2010/main" val="4227890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72400" cy="620688"/>
          </a:xfrm>
        </p:spPr>
        <p:txBody>
          <a:bodyPr>
            <a:normAutofit/>
          </a:bodyPr>
          <a:lstStyle/>
          <a:p>
            <a:r>
              <a:rPr lang="en-IE" sz="2400" dirty="0"/>
              <a:t>Adverse Childhood Experience Study</a:t>
            </a:r>
            <a:endParaRPr lang="en-US" sz="2400" dirty="0"/>
          </a:p>
        </p:txBody>
      </p:sp>
      <p:sp>
        <p:nvSpPr>
          <p:cNvPr id="3" name="Content Placeholder 2"/>
          <p:cNvSpPr>
            <a:spLocks noGrp="1"/>
          </p:cNvSpPr>
          <p:nvPr>
            <p:ph idx="1"/>
          </p:nvPr>
        </p:nvSpPr>
        <p:spPr>
          <a:xfrm>
            <a:off x="1066800" y="764704"/>
            <a:ext cx="7772400" cy="5832648"/>
          </a:xfrm>
        </p:spPr>
        <p:txBody>
          <a:bodyPr>
            <a:normAutofit fontScale="92500" lnSpcReduction="10000"/>
          </a:bodyPr>
          <a:lstStyle/>
          <a:p>
            <a:r>
              <a:rPr lang="en-IE" sz="1800" b="1" dirty="0"/>
              <a:t>What’s YOUR ACE Score?</a:t>
            </a:r>
            <a:endParaRPr lang="en-IE" sz="1800" dirty="0"/>
          </a:p>
          <a:p>
            <a:r>
              <a:rPr lang="en-IE" sz="1800" b="1" dirty="0"/>
              <a:t>1.</a:t>
            </a:r>
            <a:r>
              <a:rPr lang="en-IE" sz="1800" dirty="0"/>
              <a:t> Did a parent or other adult in the household often or very often... Swear at you, insult you, put you down, or humiliate you? or Act in a way that made you afraid that you might be physically hurt?</a:t>
            </a:r>
          </a:p>
          <a:p>
            <a:endParaRPr lang="en-IE" sz="1800" dirty="0"/>
          </a:p>
          <a:p>
            <a:r>
              <a:rPr lang="en-IE" sz="1800" b="1" dirty="0"/>
              <a:t>2</a:t>
            </a:r>
            <a:r>
              <a:rPr lang="en-IE" sz="1800" dirty="0"/>
              <a:t>. Did a parent or other adult in the household often or very often... Push, grab, slap, or throw something at you? or Ever hit you so hard that you had marks or were injured?</a:t>
            </a:r>
          </a:p>
          <a:p>
            <a:endParaRPr lang="en-IE" sz="1800" dirty="0"/>
          </a:p>
          <a:p>
            <a:r>
              <a:rPr lang="en-IE" sz="1800" b="1" dirty="0"/>
              <a:t>3.</a:t>
            </a:r>
            <a:r>
              <a:rPr lang="en-IE" sz="1800" dirty="0"/>
              <a:t> Did an adult or person at least 5 years older than you ever...Touch or fondle you or have you touch their body in a sexual way? or Attempt or actually have oral, anal, or vaginal intercourse with you?</a:t>
            </a:r>
          </a:p>
          <a:p>
            <a:endParaRPr lang="en-IE" sz="1800" dirty="0"/>
          </a:p>
          <a:p>
            <a:r>
              <a:rPr lang="en-IE" sz="1800" b="1" dirty="0"/>
              <a:t>4.</a:t>
            </a:r>
            <a:r>
              <a:rPr lang="en-IE" sz="1800" dirty="0"/>
              <a:t> Did you often or very often feel that ... No one in your family loved you or thought you were important or special? or Your family didn’t look out for each other, feel close to each other, or support each other?</a:t>
            </a:r>
          </a:p>
          <a:p>
            <a:endParaRPr lang="en-IE" sz="1800" dirty="0"/>
          </a:p>
          <a:p>
            <a:r>
              <a:rPr lang="en-IE" sz="1800" b="1" dirty="0"/>
              <a:t>5.</a:t>
            </a:r>
            <a:r>
              <a:rPr lang="en-IE" sz="1800" dirty="0"/>
              <a:t> Did you often or very often feel that ... You didn’t have enough to eat, had to wear dirty clothes, and had no one to protect you? or Your parents were too drunk or high to take care of you or take you to the doctor if you needed it?</a:t>
            </a:r>
          </a:p>
          <a:p>
            <a:endParaRPr lang="en-US" sz="1800" dirty="0"/>
          </a:p>
        </p:txBody>
      </p:sp>
      <p:sp>
        <p:nvSpPr>
          <p:cNvPr id="4" name="Slide Number Placeholder 3">
            <a:extLst>
              <a:ext uri="{FF2B5EF4-FFF2-40B4-BE49-F238E27FC236}">
                <a16:creationId xmlns:a16="http://schemas.microsoft.com/office/drawing/2014/main" id="{9BEE4F08-3F07-E6B8-2894-938F7B18BC40}"/>
              </a:ext>
            </a:extLst>
          </p:cNvPr>
          <p:cNvSpPr>
            <a:spLocks noGrp="1"/>
          </p:cNvSpPr>
          <p:nvPr>
            <p:ph type="sldNum" sz="quarter" idx="12"/>
          </p:nvPr>
        </p:nvSpPr>
        <p:spPr/>
        <p:txBody>
          <a:bodyPr/>
          <a:lstStyle/>
          <a:p>
            <a:fld id="{FB5823C0-718D-443B-9711-8F65C6E7EDBC}" type="slidenum">
              <a:rPr lang="en-US" smtClean="0"/>
              <a:t>39</a:t>
            </a:fld>
            <a:endParaRPr lang="en-US"/>
          </a:p>
        </p:txBody>
      </p:sp>
    </p:spTree>
    <p:extLst>
      <p:ext uri="{BB962C8B-B14F-4D97-AF65-F5344CB8AC3E}">
        <p14:creationId xmlns:p14="http://schemas.microsoft.com/office/powerpoint/2010/main" val="122643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A2DA0-8D94-84EA-0A1A-E21FF60E7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4287F7-53F2-8DBA-79FA-B587D547AF9D}"/>
              </a:ext>
            </a:extLst>
          </p:cNvPr>
          <p:cNvSpPr>
            <a:spLocks noGrp="1"/>
          </p:cNvSpPr>
          <p:nvPr>
            <p:ph type="title"/>
          </p:nvPr>
        </p:nvSpPr>
        <p:spPr>
          <a:xfrm>
            <a:off x="1066800" y="304800"/>
            <a:ext cx="7772400" cy="531912"/>
          </a:xfrm>
        </p:spPr>
        <p:txBody>
          <a:bodyPr/>
          <a:lstStyle/>
          <a:p>
            <a:endParaRPr lang="en-US" dirty="0"/>
          </a:p>
        </p:txBody>
      </p:sp>
      <p:pic>
        <p:nvPicPr>
          <p:cNvPr id="5" name="Content Placeholder 4">
            <a:extLst>
              <a:ext uri="{FF2B5EF4-FFF2-40B4-BE49-F238E27FC236}">
                <a16:creationId xmlns:a16="http://schemas.microsoft.com/office/drawing/2014/main" id="{1C6E5D02-2827-3305-7F1A-FD42DE787B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7175" y="1125538"/>
            <a:ext cx="7431649" cy="5472112"/>
          </a:xfrm>
        </p:spPr>
      </p:pic>
      <p:sp>
        <p:nvSpPr>
          <p:cNvPr id="6" name="Slide Number Placeholder 5">
            <a:extLst>
              <a:ext uri="{FF2B5EF4-FFF2-40B4-BE49-F238E27FC236}">
                <a16:creationId xmlns:a16="http://schemas.microsoft.com/office/drawing/2014/main" id="{90D40D52-D0C7-01EB-C18B-09E6E04534C6}"/>
              </a:ext>
            </a:extLst>
          </p:cNvPr>
          <p:cNvSpPr>
            <a:spLocks noGrp="1"/>
          </p:cNvSpPr>
          <p:nvPr>
            <p:ph type="sldNum" sz="quarter" idx="12"/>
          </p:nvPr>
        </p:nvSpPr>
        <p:spPr/>
        <p:txBody>
          <a:bodyPr/>
          <a:lstStyle/>
          <a:p>
            <a:fld id="{FB5823C0-718D-443B-9711-8F65C6E7EDBC}" type="slidenum">
              <a:rPr lang="en-US" smtClean="0"/>
              <a:t>4</a:t>
            </a:fld>
            <a:endParaRPr lang="en-US"/>
          </a:p>
        </p:txBody>
      </p:sp>
    </p:spTree>
    <p:extLst>
      <p:ext uri="{BB962C8B-B14F-4D97-AF65-F5344CB8AC3E}">
        <p14:creationId xmlns:p14="http://schemas.microsoft.com/office/powerpoint/2010/main" val="2624270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72400" cy="404664"/>
          </a:xfrm>
        </p:spPr>
        <p:txBody>
          <a:bodyPr/>
          <a:lstStyle/>
          <a:p>
            <a:endParaRPr lang="en-US" dirty="0"/>
          </a:p>
        </p:txBody>
      </p:sp>
      <p:sp>
        <p:nvSpPr>
          <p:cNvPr id="3" name="Content Placeholder 2"/>
          <p:cNvSpPr>
            <a:spLocks noGrp="1"/>
          </p:cNvSpPr>
          <p:nvPr>
            <p:ph idx="1"/>
          </p:nvPr>
        </p:nvSpPr>
        <p:spPr>
          <a:xfrm>
            <a:off x="1066800" y="548680"/>
            <a:ext cx="7772400" cy="5242520"/>
          </a:xfrm>
        </p:spPr>
        <p:txBody>
          <a:bodyPr>
            <a:normAutofit/>
          </a:bodyPr>
          <a:lstStyle/>
          <a:p>
            <a:r>
              <a:rPr lang="en-IE" sz="1800" b="1" dirty="0"/>
              <a:t>6.</a:t>
            </a:r>
            <a:r>
              <a:rPr lang="en-IE" sz="1800" dirty="0"/>
              <a:t> Were your parents ever separated or divorced?</a:t>
            </a:r>
          </a:p>
          <a:p>
            <a:endParaRPr lang="en-IE" sz="1800" dirty="0"/>
          </a:p>
          <a:p>
            <a:r>
              <a:rPr lang="en-IE" sz="1800" b="1" dirty="0"/>
              <a:t>7.</a:t>
            </a:r>
            <a:r>
              <a:rPr lang="en-IE" sz="1800" dirty="0"/>
              <a:t> Was your mother or stepmother: Often or very often pushed, grabbed, slapped, or had something thrown at her? or Sometimes, often, or very often kicked, bitten, hit with a fist, or hit with something hard? or Ever repeatedly hit at least a few minutes or threatened with a gun or knife?</a:t>
            </a:r>
          </a:p>
          <a:p>
            <a:endParaRPr lang="en-IE" sz="1800" dirty="0"/>
          </a:p>
          <a:p>
            <a:r>
              <a:rPr lang="en-IE" sz="1800" b="1" dirty="0"/>
              <a:t>8.</a:t>
            </a:r>
            <a:r>
              <a:rPr lang="en-IE" sz="1800" dirty="0"/>
              <a:t> Did you live with anyone who was a problem drinker or alcoholic or who used street drugs?</a:t>
            </a:r>
          </a:p>
          <a:p>
            <a:endParaRPr lang="en-IE" sz="1800" dirty="0"/>
          </a:p>
          <a:p>
            <a:r>
              <a:rPr lang="en-IE" sz="1800" b="1" dirty="0"/>
              <a:t>9.</a:t>
            </a:r>
            <a:r>
              <a:rPr lang="en-IE" sz="1800" dirty="0"/>
              <a:t> Was a household member depressed or mentally ill, or did a household member attempt suicide?</a:t>
            </a:r>
          </a:p>
          <a:p>
            <a:endParaRPr lang="en-IE" sz="1800" dirty="0"/>
          </a:p>
          <a:p>
            <a:r>
              <a:rPr lang="en-IE" sz="1800" b="1" dirty="0"/>
              <a:t>10.</a:t>
            </a:r>
            <a:r>
              <a:rPr lang="en-IE" sz="1800" dirty="0"/>
              <a:t> Did a household member go to prison?</a:t>
            </a:r>
          </a:p>
          <a:p>
            <a:endParaRPr lang="en-US" sz="1800" dirty="0"/>
          </a:p>
        </p:txBody>
      </p:sp>
      <p:sp>
        <p:nvSpPr>
          <p:cNvPr id="4" name="TextBox 3"/>
          <p:cNvSpPr txBox="1"/>
          <p:nvPr/>
        </p:nvSpPr>
        <p:spPr>
          <a:xfrm>
            <a:off x="971600" y="5737551"/>
            <a:ext cx="6408712" cy="646331"/>
          </a:xfrm>
          <a:prstGeom prst="rect">
            <a:avLst/>
          </a:prstGeom>
          <a:noFill/>
        </p:spPr>
        <p:txBody>
          <a:bodyPr wrap="square" rtlCol="0">
            <a:spAutoFit/>
          </a:bodyPr>
          <a:lstStyle/>
          <a:p>
            <a:r>
              <a:rPr lang="en-IE" dirty="0"/>
              <a:t>For further information see:      </a:t>
            </a:r>
            <a:r>
              <a:rPr lang="en-US" u="sng" dirty="0">
                <a:hlinkClick r:id="rId2"/>
              </a:rPr>
              <a:t>http://www.acestudy.org/</a:t>
            </a:r>
            <a:endParaRPr lang="en-US" dirty="0"/>
          </a:p>
          <a:p>
            <a:endParaRPr lang="en-US" dirty="0"/>
          </a:p>
        </p:txBody>
      </p:sp>
      <p:sp>
        <p:nvSpPr>
          <p:cNvPr id="5" name="Slide Number Placeholder 4">
            <a:extLst>
              <a:ext uri="{FF2B5EF4-FFF2-40B4-BE49-F238E27FC236}">
                <a16:creationId xmlns:a16="http://schemas.microsoft.com/office/drawing/2014/main" id="{DC811A38-6556-D994-ACA6-83E5FA09CC1B}"/>
              </a:ext>
            </a:extLst>
          </p:cNvPr>
          <p:cNvSpPr>
            <a:spLocks noGrp="1"/>
          </p:cNvSpPr>
          <p:nvPr>
            <p:ph type="sldNum" sz="quarter" idx="12"/>
          </p:nvPr>
        </p:nvSpPr>
        <p:spPr/>
        <p:txBody>
          <a:bodyPr/>
          <a:lstStyle/>
          <a:p>
            <a:fld id="{FB5823C0-718D-443B-9711-8F65C6E7EDBC}" type="slidenum">
              <a:rPr lang="en-US" smtClean="0"/>
              <a:t>40</a:t>
            </a:fld>
            <a:endParaRPr lang="en-US"/>
          </a:p>
        </p:txBody>
      </p:sp>
    </p:spTree>
    <p:extLst>
      <p:ext uri="{BB962C8B-B14F-4D97-AF65-F5344CB8AC3E}">
        <p14:creationId xmlns:p14="http://schemas.microsoft.com/office/powerpoint/2010/main" val="789212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1800" b="1" dirty="0"/>
              <a:t>What is a democracy?</a:t>
            </a:r>
            <a:endParaRPr lang="en-US" sz="1800" b="1" dirty="0"/>
          </a:p>
        </p:txBody>
      </p:sp>
      <p:sp>
        <p:nvSpPr>
          <p:cNvPr id="3" name="Content Placeholder 2"/>
          <p:cNvSpPr>
            <a:spLocks noGrp="1"/>
          </p:cNvSpPr>
          <p:nvPr>
            <p:ph idx="1"/>
          </p:nvPr>
        </p:nvSpPr>
        <p:spPr/>
        <p:txBody>
          <a:bodyPr>
            <a:normAutofit/>
          </a:bodyPr>
          <a:lstStyle/>
          <a:p>
            <a:r>
              <a:rPr lang="en-IE" sz="1600" dirty="0"/>
              <a:t>Democracy is a way of living together in which all members have equal power to discuss and bring into public debate, not influenced by vested interests (those with money and power), all  matters of concern to citizens;</a:t>
            </a:r>
          </a:p>
          <a:p>
            <a:r>
              <a:rPr lang="en-IE" sz="1600" dirty="0"/>
              <a:t>To make decisions and suggestions that can be taken into public policy and legislative arenas for implementation;</a:t>
            </a:r>
          </a:p>
          <a:p>
            <a:r>
              <a:rPr lang="en-IE" sz="1600" dirty="0"/>
              <a:t>It is a way of having conversations that hold every power holding person and institution to account, open to critical questioning and searching for evidence to support arguments.</a:t>
            </a:r>
          </a:p>
          <a:p>
            <a:r>
              <a:rPr lang="en-IE" sz="1600" dirty="0"/>
              <a:t>It creates a way of living together in which all are treated with equality.</a:t>
            </a:r>
          </a:p>
          <a:p>
            <a:r>
              <a:rPr lang="en-IE" sz="1600" dirty="0"/>
              <a:t>Democracy is a learning and developmental project. </a:t>
            </a:r>
          </a:p>
          <a:p>
            <a:endParaRPr lang="en-IE" sz="1600" dirty="0"/>
          </a:p>
          <a:p>
            <a:r>
              <a:rPr lang="en-IE" sz="1600" dirty="0"/>
              <a:t>A very good argument can be made to state that this is also the kind of discussion that defines an adult learning community.</a:t>
            </a:r>
          </a:p>
          <a:p>
            <a:endParaRPr lang="en-IE" sz="1600" dirty="0"/>
          </a:p>
          <a:p>
            <a:endParaRPr lang="en-US" sz="1600" dirty="0"/>
          </a:p>
        </p:txBody>
      </p:sp>
      <p:sp>
        <p:nvSpPr>
          <p:cNvPr id="4" name="Slide Number Placeholder 3">
            <a:extLst>
              <a:ext uri="{FF2B5EF4-FFF2-40B4-BE49-F238E27FC236}">
                <a16:creationId xmlns:a16="http://schemas.microsoft.com/office/drawing/2014/main" id="{31D2B95B-22F4-FB2C-8F2C-83A9DAEDFBD6}"/>
              </a:ext>
            </a:extLst>
          </p:cNvPr>
          <p:cNvSpPr>
            <a:spLocks noGrp="1"/>
          </p:cNvSpPr>
          <p:nvPr>
            <p:ph type="sldNum" sz="quarter" idx="12"/>
          </p:nvPr>
        </p:nvSpPr>
        <p:spPr/>
        <p:txBody>
          <a:bodyPr/>
          <a:lstStyle/>
          <a:p>
            <a:fld id="{FB5823C0-718D-443B-9711-8F65C6E7EDBC}" type="slidenum">
              <a:rPr lang="en-US" smtClean="0"/>
              <a:t>41</a:t>
            </a:fld>
            <a:endParaRPr lang="en-US"/>
          </a:p>
        </p:txBody>
      </p:sp>
    </p:spTree>
    <p:extLst>
      <p:ext uri="{BB962C8B-B14F-4D97-AF65-F5344CB8AC3E}">
        <p14:creationId xmlns:p14="http://schemas.microsoft.com/office/powerpoint/2010/main" val="4132563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387896"/>
          </a:xfrm>
        </p:spPr>
        <p:txBody>
          <a:bodyPr/>
          <a:lstStyle/>
          <a:p>
            <a:br>
              <a:rPr lang="en-US" dirty="0"/>
            </a:br>
            <a:r>
              <a:rPr lang="en-GB" sz="1800" b="1" dirty="0"/>
              <a:t>A charter for a Democracy that Learns</a:t>
            </a:r>
            <a:endParaRPr lang="en-US" sz="1800" dirty="0"/>
          </a:p>
        </p:txBody>
      </p:sp>
      <p:sp>
        <p:nvSpPr>
          <p:cNvPr id="3" name="Content Placeholder 2"/>
          <p:cNvSpPr>
            <a:spLocks noGrp="1"/>
          </p:cNvSpPr>
          <p:nvPr>
            <p:ph idx="1"/>
          </p:nvPr>
        </p:nvSpPr>
        <p:spPr>
          <a:xfrm>
            <a:off x="1066800" y="908720"/>
            <a:ext cx="7772400" cy="4882480"/>
          </a:xfrm>
        </p:spPr>
        <p:txBody>
          <a:bodyPr/>
          <a:lstStyle/>
          <a:p>
            <a:r>
              <a:rPr lang="en-US" sz="1600" dirty="0"/>
              <a:t>Teaching how to hold on to the imagination so we can picture how it is for others and how it ought to be.</a:t>
            </a:r>
          </a:p>
          <a:p>
            <a:r>
              <a:rPr lang="en-IE" sz="1600" dirty="0"/>
              <a:t>Making opportunities for exercising creativity through art, dance, literature, theatre and all works of creativity and play.  </a:t>
            </a:r>
            <a:r>
              <a:rPr lang="en-US" sz="1600" dirty="0"/>
              <a:t> Assisting young people and adults with the difficult tasks of making decisions about what to do with their lives.</a:t>
            </a:r>
          </a:p>
          <a:p>
            <a:r>
              <a:rPr lang="en-US" sz="1600" dirty="0"/>
              <a:t>Creating the possibilities of empathy and valuing one’s own feelings and of others so that we can communicate with civility.</a:t>
            </a:r>
          </a:p>
          <a:p>
            <a:r>
              <a:rPr lang="en-US" sz="1600" dirty="0"/>
              <a:t>Learn to recognize our own uniqueness and that of others; Respond to the need for all to be recognized.</a:t>
            </a:r>
          </a:p>
          <a:p>
            <a:r>
              <a:rPr lang="en-US" sz="1600" dirty="0"/>
              <a:t>How to debate, discuss, argue, defend points of view, opinions and values in a community of equal respect in solidarity.</a:t>
            </a:r>
          </a:p>
          <a:p>
            <a:r>
              <a:rPr lang="en-US" sz="1600" dirty="0"/>
              <a:t>Teach respect for others, especially those we perceive to be different – refugees, youth, other religions, </a:t>
            </a:r>
            <a:r>
              <a:rPr lang="en-US" sz="1600" dirty="0" err="1"/>
              <a:t>travellers</a:t>
            </a:r>
            <a:r>
              <a:rPr lang="en-US" sz="1600" dirty="0"/>
              <a:t>, disabilities, gender, respect by men for women. Men must move over (slightly or a great deal to make room for our sisters on public platforms and in all social areas).</a:t>
            </a:r>
          </a:p>
          <a:p>
            <a:r>
              <a:rPr lang="en-US" sz="1600" dirty="0"/>
              <a:t>To see the world as connected.</a:t>
            </a:r>
          </a:p>
          <a:p>
            <a:endParaRPr lang="en-US" sz="1600" dirty="0"/>
          </a:p>
        </p:txBody>
      </p:sp>
      <p:sp>
        <p:nvSpPr>
          <p:cNvPr id="4" name="Slide Number Placeholder 3">
            <a:extLst>
              <a:ext uri="{FF2B5EF4-FFF2-40B4-BE49-F238E27FC236}">
                <a16:creationId xmlns:a16="http://schemas.microsoft.com/office/drawing/2014/main" id="{F7E29609-7CB2-2877-20D8-C8D260F54E07}"/>
              </a:ext>
            </a:extLst>
          </p:cNvPr>
          <p:cNvSpPr>
            <a:spLocks noGrp="1"/>
          </p:cNvSpPr>
          <p:nvPr>
            <p:ph type="sldNum" sz="quarter" idx="12"/>
          </p:nvPr>
        </p:nvSpPr>
        <p:spPr/>
        <p:txBody>
          <a:bodyPr/>
          <a:lstStyle/>
          <a:p>
            <a:fld id="{FB5823C0-718D-443B-9711-8F65C6E7EDBC}" type="slidenum">
              <a:rPr lang="en-US" smtClean="0"/>
              <a:t>42</a:t>
            </a:fld>
            <a:endParaRPr lang="en-US"/>
          </a:p>
        </p:txBody>
      </p:sp>
    </p:spTree>
    <p:extLst>
      <p:ext uri="{BB962C8B-B14F-4D97-AF65-F5344CB8AC3E}">
        <p14:creationId xmlns:p14="http://schemas.microsoft.com/office/powerpoint/2010/main" val="3986141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sz="1800" dirty="0"/>
              <a:t>Education/learner  Proof courses….define learning is a most holistic way, argue for it, include it everywhere, stick to your convictions, convince. Argue how education requires ……Argue with cogent and quotable references to Dewey, Freire, and any others you know</a:t>
            </a:r>
          </a:p>
        </p:txBody>
      </p:sp>
      <p:sp>
        <p:nvSpPr>
          <p:cNvPr id="4" name="Slide Number Placeholder 3">
            <a:extLst>
              <a:ext uri="{FF2B5EF4-FFF2-40B4-BE49-F238E27FC236}">
                <a16:creationId xmlns:a16="http://schemas.microsoft.com/office/drawing/2014/main" id="{462F66F9-2390-50E6-B606-655ADE62BF32}"/>
              </a:ext>
            </a:extLst>
          </p:cNvPr>
          <p:cNvSpPr>
            <a:spLocks noGrp="1"/>
          </p:cNvSpPr>
          <p:nvPr>
            <p:ph type="sldNum" sz="quarter" idx="12"/>
          </p:nvPr>
        </p:nvSpPr>
        <p:spPr/>
        <p:txBody>
          <a:bodyPr/>
          <a:lstStyle/>
          <a:p>
            <a:fld id="{FB5823C0-718D-443B-9711-8F65C6E7EDBC}" type="slidenum">
              <a:rPr lang="en-US" smtClean="0"/>
              <a:t>43</a:t>
            </a:fld>
            <a:endParaRPr lang="en-US"/>
          </a:p>
        </p:txBody>
      </p:sp>
    </p:spTree>
    <p:extLst>
      <p:ext uri="{BB962C8B-B14F-4D97-AF65-F5344CB8AC3E}">
        <p14:creationId xmlns:p14="http://schemas.microsoft.com/office/powerpoint/2010/main" val="2848594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531912"/>
          </a:xfrm>
        </p:spPr>
        <p:txBody>
          <a:bodyPr/>
          <a:lstStyle/>
          <a:p>
            <a:endParaRPr lang="en-US" dirty="0"/>
          </a:p>
        </p:txBody>
      </p:sp>
      <p:sp>
        <p:nvSpPr>
          <p:cNvPr id="3" name="Content Placeholder 2"/>
          <p:cNvSpPr>
            <a:spLocks noGrp="1"/>
          </p:cNvSpPr>
          <p:nvPr>
            <p:ph idx="1"/>
          </p:nvPr>
        </p:nvSpPr>
        <p:spPr>
          <a:xfrm>
            <a:off x="1066800" y="1124744"/>
            <a:ext cx="7772400" cy="5472608"/>
          </a:xfrm>
        </p:spPr>
        <p:txBody>
          <a:bodyPr/>
          <a:lstStyle/>
          <a:p>
            <a:pPr marL="0" indent="0">
              <a:buNone/>
            </a:pPr>
            <a:endParaRPr lang="en-US" dirty="0"/>
          </a:p>
        </p:txBody>
      </p:sp>
      <p:sp>
        <p:nvSpPr>
          <p:cNvPr id="4" name="Rectangle 3"/>
          <p:cNvSpPr/>
          <p:nvPr/>
        </p:nvSpPr>
        <p:spPr>
          <a:xfrm>
            <a:off x="1043608" y="1988840"/>
            <a:ext cx="7848872" cy="3139321"/>
          </a:xfrm>
          <a:prstGeom prst="rect">
            <a:avLst/>
          </a:prstGeom>
        </p:spPr>
        <p:txBody>
          <a:bodyPr wrap="square">
            <a:spAutoFit/>
          </a:bodyPr>
          <a:lstStyle/>
          <a:p>
            <a:r>
              <a:rPr lang="en-US" dirty="0"/>
              <a:t>nobody ever asked me what I wanted for Christmas. Had any adult with the power to fulfil my desires taken me seriously and asked me what I wanted, they would have known that I did not want to have anything to own, or to possess any object. I wanted to feel something on Christmas day. The real question would have been ‘Dear Claudia, what experience would you like on Christmas?’ I could have spoken up, ‘I wanted to sit on a low stool in Big Mama’s kitchen with my lap full of lilacs and listen to Big Papa play his violin for me alone.’ The lowness of the stool made for my body, the security and warmth of Big Mama’s kitchen, the smell of the lilacs, the sound of music, and, since it would be good to have all of my senses engaged, the taste of peach, perhaps</a:t>
            </a:r>
          </a:p>
        </p:txBody>
      </p:sp>
      <p:sp>
        <p:nvSpPr>
          <p:cNvPr id="5" name="Slide Number Placeholder 4">
            <a:extLst>
              <a:ext uri="{FF2B5EF4-FFF2-40B4-BE49-F238E27FC236}">
                <a16:creationId xmlns:a16="http://schemas.microsoft.com/office/drawing/2014/main" id="{5C9A4B3A-3EA3-EB34-F3E6-42A16ADF458A}"/>
              </a:ext>
            </a:extLst>
          </p:cNvPr>
          <p:cNvSpPr>
            <a:spLocks noGrp="1"/>
          </p:cNvSpPr>
          <p:nvPr>
            <p:ph type="sldNum" sz="quarter" idx="12"/>
          </p:nvPr>
        </p:nvSpPr>
        <p:spPr/>
        <p:txBody>
          <a:bodyPr/>
          <a:lstStyle/>
          <a:p>
            <a:fld id="{FB5823C0-718D-443B-9711-8F65C6E7EDBC}" type="slidenum">
              <a:rPr lang="en-US" smtClean="0"/>
              <a:t>44</a:t>
            </a:fld>
            <a:endParaRPr lang="en-US"/>
          </a:p>
        </p:txBody>
      </p:sp>
    </p:spTree>
    <p:extLst>
      <p:ext uri="{BB962C8B-B14F-4D97-AF65-F5344CB8AC3E}">
        <p14:creationId xmlns:p14="http://schemas.microsoft.com/office/powerpoint/2010/main" val="3989223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6E3BB-7B4D-18FF-38FD-22DCDA6B7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0D455-291D-895C-C636-19A7AE6BFDDD}"/>
              </a:ext>
            </a:extLst>
          </p:cNvPr>
          <p:cNvSpPr>
            <a:spLocks noGrp="1"/>
          </p:cNvSpPr>
          <p:nvPr>
            <p:ph type="title"/>
          </p:nvPr>
        </p:nvSpPr>
        <p:spPr>
          <a:xfrm>
            <a:off x="1066800" y="304800"/>
            <a:ext cx="7772400" cy="531912"/>
          </a:xfrm>
        </p:spPr>
        <p:txBody>
          <a:bodyPr/>
          <a:lstStyle/>
          <a:p>
            <a:endParaRPr lang="en-US" sz="1800" dirty="0"/>
          </a:p>
        </p:txBody>
      </p:sp>
      <p:sp>
        <p:nvSpPr>
          <p:cNvPr id="3" name="Content Placeholder 2">
            <a:extLst>
              <a:ext uri="{FF2B5EF4-FFF2-40B4-BE49-F238E27FC236}">
                <a16:creationId xmlns:a16="http://schemas.microsoft.com/office/drawing/2014/main" id="{CC1F8C58-E46F-2412-3C56-F2BAA98B88A8}"/>
              </a:ext>
            </a:extLst>
          </p:cNvPr>
          <p:cNvSpPr>
            <a:spLocks noGrp="1"/>
          </p:cNvSpPr>
          <p:nvPr>
            <p:ph idx="1"/>
          </p:nvPr>
        </p:nvSpPr>
        <p:spPr>
          <a:xfrm>
            <a:off x="1066800" y="1124744"/>
            <a:ext cx="7772400" cy="5472608"/>
          </a:xfrm>
        </p:spPr>
        <p:txBody>
          <a:bodyPr/>
          <a:lstStyle/>
          <a:p>
            <a:pPr marL="0" indent="0">
              <a:buNone/>
            </a:pPr>
            <a:endParaRPr lang="en-US" sz="1400" dirty="0"/>
          </a:p>
        </p:txBody>
      </p:sp>
      <p:sp>
        <p:nvSpPr>
          <p:cNvPr id="4" name="Slide Number Placeholder 3">
            <a:extLst>
              <a:ext uri="{FF2B5EF4-FFF2-40B4-BE49-F238E27FC236}">
                <a16:creationId xmlns:a16="http://schemas.microsoft.com/office/drawing/2014/main" id="{DDAC718A-D5B8-3A9F-7B37-467E2BDAE9B1}"/>
              </a:ext>
            </a:extLst>
          </p:cNvPr>
          <p:cNvSpPr>
            <a:spLocks noGrp="1"/>
          </p:cNvSpPr>
          <p:nvPr>
            <p:ph type="sldNum" sz="quarter" idx="12"/>
          </p:nvPr>
        </p:nvSpPr>
        <p:spPr/>
        <p:txBody>
          <a:bodyPr/>
          <a:lstStyle/>
          <a:p>
            <a:fld id="{FB5823C0-718D-443B-9711-8F65C6E7EDBC}" type="slidenum">
              <a:rPr lang="en-US" smtClean="0"/>
              <a:t>5</a:t>
            </a:fld>
            <a:endParaRPr lang="en-US"/>
          </a:p>
        </p:txBody>
      </p:sp>
      <p:pic>
        <p:nvPicPr>
          <p:cNvPr id="5" name="Picture 4">
            <a:extLst>
              <a:ext uri="{FF2B5EF4-FFF2-40B4-BE49-F238E27FC236}">
                <a16:creationId xmlns:a16="http://schemas.microsoft.com/office/drawing/2014/main" id="{512D0C07-1A84-D279-A02A-5D95A2627220}"/>
              </a:ext>
            </a:extLst>
          </p:cNvPr>
          <p:cNvPicPr>
            <a:picLocks noChangeAspect="1"/>
          </p:cNvPicPr>
          <p:nvPr/>
        </p:nvPicPr>
        <p:blipFill>
          <a:blip r:embed="rId3"/>
          <a:stretch>
            <a:fillRect/>
          </a:stretch>
        </p:blipFill>
        <p:spPr>
          <a:xfrm>
            <a:off x="35496" y="0"/>
            <a:ext cx="8928992" cy="6696745"/>
          </a:xfrm>
          <a:prstGeom prst="rect">
            <a:avLst/>
          </a:prstGeom>
        </p:spPr>
      </p:pic>
    </p:spTree>
    <p:extLst>
      <p:ext uri="{BB962C8B-B14F-4D97-AF65-F5344CB8AC3E}">
        <p14:creationId xmlns:p14="http://schemas.microsoft.com/office/powerpoint/2010/main" val="21515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5879"/>
            <a:ext cx="5328592" cy="682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7F33C4CB-F2EF-13EC-119A-057FA1A4024D}"/>
              </a:ext>
            </a:extLst>
          </p:cNvPr>
          <p:cNvSpPr>
            <a:spLocks noGrp="1"/>
          </p:cNvSpPr>
          <p:nvPr>
            <p:ph type="sldNum" sz="quarter" idx="12"/>
          </p:nvPr>
        </p:nvSpPr>
        <p:spPr/>
        <p:txBody>
          <a:bodyPr/>
          <a:lstStyle/>
          <a:p>
            <a:fld id="{FB5823C0-718D-443B-9711-8F65C6E7EDBC}" type="slidenum">
              <a:rPr lang="en-US" smtClean="0"/>
              <a:t>6</a:t>
            </a:fld>
            <a:endParaRPr lang="en-US"/>
          </a:p>
        </p:txBody>
      </p:sp>
    </p:spTree>
    <p:extLst>
      <p:ext uri="{BB962C8B-B14F-4D97-AF65-F5344CB8AC3E}">
        <p14:creationId xmlns:p14="http://schemas.microsoft.com/office/powerpoint/2010/main" val="2806106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110" y="260647"/>
            <a:ext cx="5337950" cy="711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A5FD75C9-C227-AA96-B0C9-9AD77D0E9ED8}"/>
              </a:ext>
            </a:extLst>
          </p:cNvPr>
          <p:cNvSpPr>
            <a:spLocks noGrp="1"/>
          </p:cNvSpPr>
          <p:nvPr>
            <p:ph type="sldNum" sz="quarter" idx="12"/>
          </p:nvPr>
        </p:nvSpPr>
        <p:spPr/>
        <p:txBody>
          <a:bodyPr/>
          <a:lstStyle/>
          <a:p>
            <a:fld id="{FB5823C0-718D-443B-9711-8F65C6E7EDBC}" type="slidenum">
              <a:rPr lang="en-US" smtClean="0"/>
              <a:t>7</a:t>
            </a:fld>
            <a:endParaRPr lang="en-US"/>
          </a:p>
        </p:txBody>
      </p:sp>
    </p:spTree>
    <p:extLst>
      <p:ext uri="{BB962C8B-B14F-4D97-AF65-F5344CB8AC3E}">
        <p14:creationId xmlns:p14="http://schemas.microsoft.com/office/powerpoint/2010/main" val="269722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pPr marL="0" indent="0">
              <a:buNone/>
            </a:pPr>
            <a:r>
              <a:rPr lang="en-IE" sz="1800" dirty="0"/>
              <a:t>How many people could quote the Easter Proclamation of 1916? It says:</a:t>
            </a:r>
          </a:p>
          <a:p>
            <a:pPr marL="0" indent="0">
              <a:buNone/>
            </a:pPr>
            <a:endParaRPr lang="en-IE" sz="1800" dirty="0"/>
          </a:p>
          <a:p>
            <a:pPr marL="0" indent="0">
              <a:buNone/>
            </a:pPr>
            <a:r>
              <a:rPr lang="en-IE" sz="1800" dirty="0"/>
              <a:t>Irishmen and Irishwomen…</a:t>
            </a:r>
          </a:p>
          <a:p>
            <a:endParaRPr lang="en-IE" sz="1800" dirty="0"/>
          </a:p>
          <a:p>
            <a:pPr marL="0" indent="0">
              <a:buNone/>
            </a:pPr>
            <a:r>
              <a:rPr lang="en-IE" sz="1800" dirty="0">
                <a:effectLst/>
                <a:latin typeface="Calibri" panose="020F0502020204030204" pitchFamily="34" charset="0"/>
                <a:ea typeface="Calibri" panose="020F0502020204030204" pitchFamily="34" charset="0"/>
                <a:cs typeface="Times New Roman" panose="02020603050405020304" pitchFamily="18" charset="0"/>
              </a:rPr>
              <a:t>In the name of God and of the dead generations from which she receives her old tradition of nationhood, Ireland, through us, summons her children to her flag and strikes for her freedom. </a:t>
            </a:r>
            <a:r>
              <a:rPr lang="en-IE" sz="1800" dirty="0"/>
              <a:t>We declare the right of the people of Ireland to the ownership of Ireland…</a:t>
            </a:r>
          </a:p>
          <a:p>
            <a:pPr marL="0" indent="0">
              <a:buNone/>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The Republic guarantees religious and civil liberty, equal rights and equal opportunities to all its citizens, and declares its resolve to pursue the happiness and prosperity of the whole nation and of all its parts, cherishing all the children of the nation equally, …. </a:t>
            </a:r>
          </a:p>
        </p:txBody>
      </p:sp>
      <p:sp>
        <p:nvSpPr>
          <p:cNvPr id="4" name="Slide Number Placeholder 3">
            <a:extLst>
              <a:ext uri="{FF2B5EF4-FFF2-40B4-BE49-F238E27FC236}">
                <a16:creationId xmlns:a16="http://schemas.microsoft.com/office/drawing/2014/main" id="{391DCCE3-2AEB-B9CA-A0F1-7D5A06C2CF3C}"/>
              </a:ext>
            </a:extLst>
          </p:cNvPr>
          <p:cNvSpPr>
            <a:spLocks noGrp="1"/>
          </p:cNvSpPr>
          <p:nvPr>
            <p:ph type="sldNum" sz="quarter" idx="12"/>
          </p:nvPr>
        </p:nvSpPr>
        <p:spPr/>
        <p:txBody>
          <a:bodyPr/>
          <a:lstStyle/>
          <a:p>
            <a:fld id="{FB5823C0-718D-443B-9711-8F65C6E7EDBC}" type="slidenum">
              <a:rPr lang="en-US" smtClean="0"/>
              <a:t>8</a:t>
            </a:fld>
            <a:endParaRPr lang="en-US"/>
          </a:p>
        </p:txBody>
      </p:sp>
    </p:spTree>
    <p:extLst>
      <p:ext uri="{BB962C8B-B14F-4D97-AF65-F5344CB8AC3E}">
        <p14:creationId xmlns:p14="http://schemas.microsoft.com/office/powerpoint/2010/main" val="218389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39304-E857-40C8-F693-B0312FCAA5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693FD-F379-50B0-C280-0E4F6F86083E}"/>
              </a:ext>
            </a:extLst>
          </p:cNvPr>
          <p:cNvSpPr>
            <a:spLocks noGrp="1"/>
          </p:cNvSpPr>
          <p:nvPr>
            <p:ph type="title"/>
          </p:nvPr>
        </p:nvSpPr>
        <p:spPr>
          <a:xfrm>
            <a:off x="1066800" y="304800"/>
            <a:ext cx="7772400" cy="531912"/>
          </a:xfrm>
        </p:spPr>
        <p:txBody>
          <a:bodyPr/>
          <a:lstStyle/>
          <a:p>
            <a:endParaRPr lang="en-US" sz="1800" dirty="0"/>
          </a:p>
        </p:txBody>
      </p:sp>
      <p:sp>
        <p:nvSpPr>
          <p:cNvPr id="3" name="Content Placeholder 2">
            <a:extLst>
              <a:ext uri="{FF2B5EF4-FFF2-40B4-BE49-F238E27FC236}">
                <a16:creationId xmlns:a16="http://schemas.microsoft.com/office/drawing/2014/main" id="{91DA73AE-9CB2-E95E-16C4-64F242F8B9DC}"/>
              </a:ext>
            </a:extLst>
          </p:cNvPr>
          <p:cNvSpPr>
            <a:spLocks noGrp="1"/>
          </p:cNvSpPr>
          <p:nvPr>
            <p:ph idx="1"/>
          </p:nvPr>
        </p:nvSpPr>
        <p:spPr>
          <a:xfrm>
            <a:off x="1066800" y="1124744"/>
            <a:ext cx="7772400" cy="5472608"/>
          </a:xfrm>
        </p:spPr>
        <p:txBody>
          <a:bodyPr/>
          <a:lstStyle/>
          <a:p>
            <a:pPr marL="0" indent="0">
              <a:buNone/>
            </a:pPr>
            <a:endParaRPr lang="en-US" sz="1400" dirty="0"/>
          </a:p>
          <a:p>
            <a:pPr marL="0" indent="0">
              <a:buNone/>
            </a:pPr>
            <a:r>
              <a:rPr lang="en-US" sz="2400" b="1" dirty="0"/>
              <a:t>All adults </a:t>
            </a:r>
          </a:p>
          <a:p>
            <a:pPr marL="0" indent="0">
              <a:buNone/>
            </a:pPr>
            <a:r>
              <a:rPr lang="en-US" sz="2400" b="1" dirty="0"/>
              <a:t>have a right </a:t>
            </a:r>
          </a:p>
          <a:p>
            <a:pPr marL="0" indent="0">
              <a:buNone/>
            </a:pPr>
            <a:r>
              <a:rPr lang="en-US" sz="2400" b="1" dirty="0"/>
              <a:t>to learn </a:t>
            </a:r>
          </a:p>
          <a:p>
            <a:pPr marL="0" indent="0">
              <a:buNone/>
            </a:pPr>
            <a:r>
              <a:rPr lang="en-US" sz="2400" b="1" dirty="0"/>
              <a:t>all that it is possible to learn</a:t>
            </a:r>
          </a:p>
        </p:txBody>
      </p:sp>
      <p:sp>
        <p:nvSpPr>
          <p:cNvPr id="4" name="Slide Number Placeholder 3">
            <a:extLst>
              <a:ext uri="{FF2B5EF4-FFF2-40B4-BE49-F238E27FC236}">
                <a16:creationId xmlns:a16="http://schemas.microsoft.com/office/drawing/2014/main" id="{0B2A70B8-2C1A-441A-9918-BBB5044C4386}"/>
              </a:ext>
            </a:extLst>
          </p:cNvPr>
          <p:cNvSpPr>
            <a:spLocks noGrp="1"/>
          </p:cNvSpPr>
          <p:nvPr>
            <p:ph type="sldNum" sz="quarter" idx="12"/>
          </p:nvPr>
        </p:nvSpPr>
        <p:spPr/>
        <p:txBody>
          <a:bodyPr/>
          <a:lstStyle/>
          <a:p>
            <a:fld id="{FB5823C0-718D-443B-9711-8F65C6E7EDBC}" type="slidenum">
              <a:rPr lang="en-US" smtClean="0"/>
              <a:t>9</a:t>
            </a:fld>
            <a:endParaRPr lang="en-US"/>
          </a:p>
        </p:txBody>
      </p:sp>
    </p:spTree>
    <p:extLst>
      <p:ext uri="{BB962C8B-B14F-4D97-AF65-F5344CB8AC3E}">
        <p14:creationId xmlns:p14="http://schemas.microsoft.com/office/powerpoint/2010/main" val="1415431344"/>
      </p:ext>
    </p:extLst>
  </p:cSld>
  <p:clrMapOvr>
    <a:masterClrMapping/>
  </p:clrMapOvr>
</p:sld>
</file>

<file path=ppt/theme/theme1.xml><?xml version="1.0" encoding="utf-8"?>
<a:theme xmlns:a="http://schemas.openxmlformats.org/drawingml/2006/main" name="Factory for ppt">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actory for ppt">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Transformative Learning and Higher Education</Template>
  <TotalTime>2186</TotalTime>
  <Words>4062</Words>
  <Application>Microsoft Office PowerPoint</Application>
  <PresentationFormat>On-screen Show (4:3)</PresentationFormat>
  <Paragraphs>371</Paragraphs>
  <Slides>44</Slides>
  <Notes>30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AdvOT6eb13881</vt:lpstr>
      <vt:lpstr>AdvOT6eb13881+20</vt:lpstr>
      <vt:lpstr>AdvOTb3fe6945.I</vt:lpstr>
      <vt:lpstr>AdvOTb3fe6945.I+fb</vt:lpstr>
      <vt:lpstr>Arial</vt:lpstr>
      <vt:lpstr>Calibri</vt:lpstr>
      <vt:lpstr>STIXGeneral-Italic</vt:lpstr>
      <vt:lpstr>STIXGeneral-Regular</vt:lpstr>
      <vt:lpstr>Wingdings</vt:lpstr>
      <vt:lpstr>Factory for ppt</vt:lpstr>
      <vt:lpstr>1_Factory for ppt</vt:lpstr>
      <vt:lpstr>Adult Education Officers Association  Annual Conference 2024  </vt:lpstr>
      <vt:lpstr>I am telling this for two reasons: </vt:lpstr>
      <vt:lpstr>Google to Athlone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images would you use to express further and adult education?</vt:lpstr>
      <vt:lpstr>PowerPoint Presentation</vt:lpstr>
      <vt:lpstr>Paulo Freire on Neoliberalism</vt:lpstr>
      <vt:lpstr>Picasso</vt:lpstr>
      <vt:lpstr>PowerPoint Presentation</vt:lpstr>
      <vt:lpstr>What is Neoliberalism?</vt:lpstr>
      <vt:lpstr>PowerPoint Presentation</vt:lpstr>
      <vt:lpstr>2022 Census </vt:lpstr>
      <vt:lpstr>PowerPoint Presentation</vt:lpstr>
      <vt:lpstr>What is TL?        Slide 1</vt:lpstr>
      <vt:lpstr>Slide 2</vt:lpstr>
      <vt:lpstr>PowerPoint Presentation</vt:lpstr>
      <vt:lpstr>The First Idea: Recognition is Transformative</vt:lpstr>
      <vt:lpstr>The Struggle for Recognition</vt:lpstr>
      <vt:lpstr>How important is the struggle for recognition?</vt:lpstr>
      <vt:lpstr>The First Idea</vt:lpstr>
      <vt:lpstr>The Second Idea</vt:lpstr>
      <vt:lpstr>Axel Honneth</vt:lpstr>
      <vt:lpstr>Is there more? There is always more.</vt:lpstr>
      <vt:lpstr>How does all this link into FE?</vt:lpstr>
      <vt:lpstr>A Charter for Learners’ Rights</vt:lpstr>
      <vt:lpstr>A Charter (contd.)</vt:lpstr>
      <vt:lpstr>Irish Literature as a source of insight and ideas about learning</vt:lpstr>
      <vt:lpstr>PowerPoint Presentation</vt:lpstr>
      <vt:lpstr>PowerPoint Presentation</vt:lpstr>
      <vt:lpstr>PowerPoint Presentation</vt:lpstr>
      <vt:lpstr>PowerPoint Presentation</vt:lpstr>
      <vt:lpstr>PowerPoint Presentation</vt:lpstr>
      <vt:lpstr>Adverse Childhood Experience Study</vt:lpstr>
      <vt:lpstr>PowerPoint Presentation</vt:lpstr>
      <vt:lpstr>What is a democracy?</vt:lpstr>
      <vt:lpstr> A charter for a Democracy that Learns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dc:creator>
  <cp:lastModifiedBy>reviewer 1</cp:lastModifiedBy>
  <cp:revision>52</cp:revision>
  <cp:lastPrinted>2024-11-18T22:17:57Z</cp:lastPrinted>
  <dcterms:created xsi:type="dcterms:W3CDTF">2018-10-05T13:26:15Z</dcterms:created>
  <dcterms:modified xsi:type="dcterms:W3CDTF">2024-11-18T22:19:48Z</dcterms:modified>
</cp:coreProperties>
</file>